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6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PT"/>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48A87A34-81AB-432B-8DAE-1953F412C126}" type="datetimeFigureOut">
              <a:rPr lang="en-US" dirty="0"/>
              <a:t>7/15/2025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48A87A34-81AB-432B-8DAE-1953F412C126}" type="datetimeFigureOut">
              <a:rPr lang="en-US" dirty="0"/>
              <a:t>7/15/2025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48A87A34-81AB-432B-8DAE-1953F412C126}" type="datetimeFigureOut">
              <a:rPr lang="en-US" dirty="0"/>
              <a:t>7/15/2025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41410" y="3073397"/>
            <a:ext cx="4878391"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3073397"/>
            <a:ext cx="4875210"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PT"/>
              <a:t>Clique para editar o estilo de título do Modelo Global</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48A87A34-81AB-432B-8DAE-1953F412C126}" type="datetimeFigureOut">
              <a:rPr lang="en-US" dirty="0"/>
              <a:t>7/15/2025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zezinh0/Applied-Data-Science-Capstone/blob/main/jupyter-labs-eda-sql-coursera_sqllite.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zezinh0/Applied-Data-Science-Capstone/blob/main/lab_jupyter_launch_site_location.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ezinh0/Applied-Data-Science-Capstone/blob/main/SpaceX_Machine%20Learning%20Prediction_Part_5.ipynb"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zezinh0/Applied-Data-Science-Capstone/blob/main/jupyter-labs-spacex-data-collection-api.ipyn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zezinh0/Applied-Data-Science-Capstone/blob/main/jupyter-labs-spacex-data-collection-api.ipynb"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zezinh0/Applied-Data-Science-Capstone/blob/main/labs-jupyter-spacex-Data%20wrangling.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B9D22-08F8-AE9A-2BAC-1216F2311736}"/>
              </a:ext>
            </a:extLst>
          </p:cNvPr>
          <p:cNvSpPr>
            <a:spLocks noGrp="1"/>
          </p:cNvSpPr>
          <p:nvPr>
            <p:ph type="ctrTitle"/>
          </p:nvPr>
        </p:nvSpPr>
        <p:spPr/>
        <p:txBody>
          <a:bodyPr/>
          <a:lstStyle/>
          <a:p>
            <a:r>
              <a:rPr lang="pt-PT" dirty="0"/>
              <a:t>Data </a:t>
            </a:r>
            <a:r>
              <a:rPr lang="pt-PT" dirty="0" err="1"/>
              <a:t>Science</a:t>
            </a:r>
            <a:r>
              <a:rPr lang="pt-PT" dirty="0"/>
              <a:t> </a:t>
            </a:r>
            <a:r>
              <a:rPr lang="pt-PT" dirty="0" err="1"/>
              <a:t>Capstone</a:t>
            </a:r>
            <a:r>
              <a:rPr lang="pt-PT" dirty="0"/>
              <a:t> Project</a:t>
            </a:r>
          </a:p>
        </p:txBody>
      </p:sp>
      <p:sp>
        <p:nvSpPr>
          <p:cNvPr id="3" name="Subtítulo 2">
            <a:extLst>
              <a:ext uri="{FF2B5EF4-FFF2-40B4-BE49-F238E27FC236}">
                <a16:creationId xmlns:a16="http://schemas.microsoft.com/office/drawing/2014/main" id="{289D5F70-12E1-2A07-625C-7AFB5AE54E79}"/>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975523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BA375-508C-7C5C-38CC-1691A0237F20}"/>
              </a:ext>
            </a:extLst>
          </p:cNvPr>
          <p:cNvSpPr>
            <a:spLocks noGrp="1"/>
          </p:cNvSpPr>
          <p:nvPr>
            <p:ph type="title"/>
          </p:nvPr>
        </p:nvSpPr>
        <p:spPr>
          <a:xfrm>
            <a:off x="1141413" y="618518"/>
            <a:ext cx="9096281" cy="869623"/>
          </a:xfrm>
        </p:spPr>
        <p:txBody>
          <a:bodyPr/>
          <a:lstStyle/>
          <a:p>
            <a:r>
              <a:rPr lang="pt-PT" dirty="0"/>
              <a:t>EDA </a:t>
            </a:r>
            <a:r>
              <a:rPr lang="pt-PT" dirty="0" err="1"/>
              <a:t>with</a:t>
            </a:r>
            <a:r>
              <a:rPr lang="pt-PT" dirty="0"/>
              <a:t> Data </a:t>
            </a:r>
            <a:r>
              <a:rPr lang="pt-PT" dirty="0" err="1"/>
              <a:t>Visualization</a:t>
            </a:r>
            <a:endParaRPr lang="pt-PT" dirty="0"/>
          </a:p>
        </p:txBody>
      </p:sp>
      <p:sp>
        <p:nvSpPr>
          <p:cNvPr id="3" name="Marcador de Posição de Conteúdo 2">
            <a:extLst>
              <a:ext uri="{FF2B5EF4-FFF2-40B4-BE49-F238E27FC236}">
                <a16:creationId xmlns:a16="http://schemas.microsoft.com/office/drawing/2014/main" id="{CA275D45-0211-BD08-FFF8-0924ED173FC4}"/>
              </a:ext>
            </a:extLst>
          </p:cNvPr>
          <p:cNvSpPr>
            <a:spLocks noGrp="1"/>
          </p:cNvSpPr>
          <p:nvPr>
            <p:ph idx="1"/>
          </p:nvPr>
        </p:nvSpPr>
        <p:spPr>
          <a:xfrm>
            <a:off x="5764305" y="1488140"/>
            <a:ext cx="6143717" cy="4527177"/>
          </a:xfrm>
        </p:spPr>
        <p:txBody>
          <a:bodyPr>
            <a:normAutofit fontScale="85000" lnSpcReduction="20000"/>
          </a:bodyPr>
          <a:lstStyle/>
          <a:p>
            <a:pPr marL="0" indent="0">
              <a:buNone/>
            </a:pPr>
            <a:r>
              <a:rPr lang="en-US" dirty="0"/>
              <a:t>Once we get a hint of the relationships using scatter plot. We will then use further visualization tools such as bar graph and line plots graph for further analysis. </a:t>
            </a:r>
          </a:p>
          <a:p>
            <a:pPr marL="0" indent="0">
              <a:buNone/>
            </a:pPr>
            <a:r>
              <a:rPr lang="en-US" dirty="0"/>
              <a:t>Bar graphs is one of the easiest way to interpret the relationship between the attributes. In this case, we will use the bar graph to determine which orbits have the highest probability of success.</a:t>
            </a:r>
          </a:p>
          <a:p>
            <a:pPr marL="0" indent="0">
              <a:buNone/>
            </a:pPr>
            <a:r>
              <a:rPr lang="en-US" dirty="0"/>
              <a:t>We then use the line graph to show a trends or pattern of the attribute over time which in this case, is used for see the launch success yearly trend. </a:t>
            </a:r>
          </a:p>
          <a:p>
            <a:pPr marL="0" indent="0">
              <a:buNone/>
            </a:pPr>
            <a:r>
              <a:rPr lang="en-US" dirty="0"/>
              <a:t>We then use Feature Engineering to be used in success prediction in the future module by created the dummy variables to categorical columns.</a:t>
            </a:r>
            <a:endParaRPr lang="pt-PT" dirty="0"/>
          </a:p>
        </p:txBody>
      </p:sp>
      <p:pic>
        <p:nvPicPr>
          <p:cNvPr id="5" name="Imagem 4">
            <a:extLst>
              <a:ext uri="{FF2B5EF4-FFF2-40B4-BE49-F238E27FC236}">
                <a16:creationId xmlns:a16="http://schemas.microsoft.com/office/drawing/2014/main" id="{0798840C-0E39-49F6-8F76-D865CBC72960}"/>
              </a:ext>
            </a:extLst>
          </p:cNvPr>
          <p:cNvPicPr>
            <a:picLocks noChangeAspect="1"/>
          </p:cNvPicPr>
          <p:nvPr/>
        </p:nvPicPr>
        <p:blipFill>
          <a:blip r:embed="rId2"/>
          <a:stretch>
            <a:fillRect/>
          </a:stretch>
        </p:blipFill>
        <p:spPr>
          <a:xfrm>
            <a:off x="1210235" y="1751011"/>
            <a:ext cx="3764415" cy="4001434"/>
          </a:xfrm>
          <a:prstGeom prst="rect">
            <a:avLst/>
          </a:prstGeom>
        </p:spPr>
      </p:pic>
    </p:spTree>
    <p:extLst>
      <p:ext uri="{BB962C8B-B14F-4D97-AF65-F5344CB8AC3E}">
        <p14:creationId xmlns:p14="http://schemas.microsoft.com/office/powerpoint/2010/main" val="84702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E9C80-AE51-B5C6-0CB3-AB1692B31D3C}"/>
              </a:ext>
            </a:extLst>
          </p:cNvPr>
          <p:cNvSpPr>
            <a:spLocks noGrp="1"/>
          </p:cNvSpPr>
          <p:nvPr>
            <p:ph type="title"/>
          </p:nvPr>
        </p:nvSpPr>
        <p:spPr>
          <a:xfrm>
            <a:off x="1141413" y="618518"/>
            <a:ext cx="9123175" cy="797906"/>
          </a:xfrm>
        </p:spPr>
        <p:txBody>
          <a:bodyPr/>
          <a:lstStyle/>
          <a:p>
            <a:r>
              <a:rPr lang="pt-PT" dirty="0"/>
              <a:t>EDA </a:t>
            </a:r>
            <a:r>
              <a:rPr lang="pt-PT" dirty="0" err="1"/>
              <a:t>with</a:t>
            </a:r>
            <a:r>
              <a:rPr lang="pt-PT" dirty="0"/>
              <a:t> SQL</a:t>
            </a:r>
          </a:p>
        </p:txBody>
      </p:sp>
      <p:sp>
        <p:nvSpPr>
          <p:cNvPr id="3" name="Marcador de Posição de Conteúdo 2">
            <a:extLst>
              <a:ext uri="{FF2B5EF4-FFF2-40B4-BE49-F238E27FC236}">
                <a16:creationId xmlns:a16="http://schemas.microsoft.com/office/drawing/2014/main" id="{01EFC1ED-39FB-16E2-69B3-79EA1D0761E0}"/>
              </a:ext>
            </a:extLst>
          </p:cNvPr>
          <p:cNvSpPr>
            <a:spLocks noGrp="1"/>
          </p:cNvSpPr>
          <p:nvPr>
            <p:ph idx="1"/>
          </p:nvPr>
        </p:nvSpPr>
        <p:spPr>
          <a:xfrm>
            <a:off x="1141413" y="1640542"/>
            <a:ext cx="9526588" cy="3164540"/>
          </a:xfrm>
        </p:spPr>
        <p:txBody>
          <a:bodyPr>
            <a:noAutofit/>
          </a:bodyPr>
          <a:lstStyle/>
          <a:p>
            <a:pPr marL="0" indent="0">
              <a:buNone/>
            </a:pPr>
            <a:r>
              <a:rPr lang="en-US" sz="1100" dirty="0"/>
              <a:t>Using SQL, we had performed many queries to get better understanding of the dataset, Ex:</a:t>
            </a:r>
          </a:p>
          <a:p>
            <a:r>
              <a:rPr lang="en-US" sz="1100" dirty="0"/>
              <a:t>- Displaying the names of the launch sites.</a:t>
            </a:r>
          </a:p>
          <a:p>
            <a:r>
              <a:rPr lang="en-US" sz="1100" dirty="0"/>
              <a:t>- Displaying 5 records where launch sites begin with the string ‘CCA’.</a:t>
            </a:r>
          </a:p>
          <a:p>
            <a:r>
              <a:rPr lang="en-US" sz="1100" dirty="0"/>
              <a:t>- Displaying the total payload mass carried by booster launched by NASA (CRS).</a:t>
            </a:r>
          </a:p>
          <a:p>
            <a:r>
              <a:rPr lang="en-US" sz="1100" dirty="0"/>
              <a:t>- Displaying the average payload mass carried by booster version F9 v1.1.</a:t>
            </a:r>
          </a:p>
          <a:p>
            <a:r>
              <a:rPr lang="en-US" sz="1100" dirty="0"/>
              <a:t>- Listing the date when the first successful landing outcome in ground pad was achieved.</a:t>
            </a:r>
          </a:p>
          <a:p>
            <a:r>
              <a:rPr lang="en-US" sz="1100" dirty="0"/>
              <a:t>- Listing the names of the boosters which have success in drone ship and have payload mass</a:t>
            </a:r>
          </a:p>
          <a:p>
            <a:r>
              <a:rPr lang="en-US" sz="1100" dirty="0"/>
              <a:t>greater than 4000 but less than 6000.</a:t>
            </a:r>
          </a:p>
          <a:p>
            <a:r>
              <a:rPr lang="en-US" sz="1100" dirty="0"/>
              <a:t>- Listing the total number of successful and failure mission outcomes.</a:t>
            </a:r>
          </a:p>
          <a:p>
            <a:r>
              <a:rPr lang="en-US" sz="1100" dirty="0"/>
              <a:t>- Listing the names of the </a:t>
            </a:r>
            <a:r>
              <a:rPr lang="en-US" sz="1100" dirty="0" err="1"/>
              <a:t>booster_versions</a:t>
            </a:r>
            <a:r>
              <a:rPr lang="en-US" sz="1100" dirty="0"/>
              <a:t> which have carried the maximum payload mass.</a:t>
            </a:r>
          </a:p>
          <a:p>
            <a:r>
              <a:rPr lang="en-US" sz="1100" dirty="0"/>
              <a:t>- Listing the failed </a:t>
            </a:r>
            <a:r>
              <a:rPr lang="en-US" sz="1100" dirty="0" err="1"/>
              <a:t>landing_outcomes</a:t>
            </a:r>
            <a:r>
              <a:rPr lang="en-US" sz="1100" dirty="0"/>
              <a:t> in drone ship, their booster versions, and launch sites</a:t>
            </a:r>
          </a:p>
          <a:p>
            <a:r>
              <a:rPr lang="en-US" sz="1100" dirty="0"/>
              <a:t>names for in year 2015.</a:t>
            </a:r>
          </a:p>
          <a:p>
            <a:r>
              <a:rPr lang="en-US" sz="1100" dirty="0"/>
              <a:t>- Rank the count of landing outcomes or success between the date 2010-06-04 and</a:t>
            </a:r>
          </a:p>
          <a:p>
            <a:r>
              <a:rPr lang="en-US" sz="1100" dirty="0"/>
              <a:t>2017-03-20, in descending order.</a:t>
            </a:r>
            <a:endParaRPr lang="pt-PT" sz="1100" dirty="0"/>
          </a:p>
        </p:txBody>
      </p:sp>
      <p:sp>
        <p:nvSpPr>
          <p:cNvPr id="6" name="Retângulo 5">
            <a:extLst>
              <a:ext uri="{FF2B5EF4-FFF2-40B4-BE49-F238E27FC236}">
                <a16:creationId xmlns:a16="http://schemas.microsoft.com/office/drawing/2014/main" id="{E7BABB75-0281-EDCE-8ECE-A1F054FEAA0F}"/>
              </a:ext>
            </a:extLst>
          </p:cNvPr>
          <p:cNvSpPr/>
          <p:nvPr/>
        </p:nvSpPr>
        <p:spPr>
          <a:xfrm>
            <a:off x="7566212" y="3845858"/>
            <a:ext cx="2698376"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2">
                  <a:extLst>
                    <a:ext uri="{A12FA001-AC4F-418D-AE19-62706E023703}">
                      <ahyp:hlinkClr xmlns:ahyp="http://schemas.microsoft.com/office/drawing/2018/hyperlinkcolor" val="tx"/>
                    </a:ext>
                  </a:extLst>
                </a:hlinkClick>
              </a:rPr>
              <a:t>https://github.com/zezinh0/Applied-Data-Science-Capstone/blob/main/jupyter-labs-eda-sql-coursera_sqllite.ipynb</a:t>
            </a:r>
            <a:endParaRPr lang="pt-PT" dirty="0">
              <a:solidFill>
                <a:srgbClr val="FF0000"/>
              </a:solidFill>
            </a:endParaRPr>
          </a:p>
        </p:txBody>
      </p:sp>
    </p:spTree>
    <p:extLst>
      <p:ext uri="{BB962C8B-B14F-4D97-AF65-F5344CB8AC3E}">
        <p14:creationId xmlns:p14="http://schemas.microsoft.com/office/powerpoint/2010/main" val="393310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CBB06F-2DEA-6C50-948F-1B9F7C7D24D9}"/>
              </a:ext>
            </a:extLst>
          </p:cNvPr>
          <p:cNvSpPr>
            <a:spLocks noGrp="1"/>
          </p:cNvSpPr>
          <p:nvPr>
            <p:ph type="title"/>
          </p:nvPr>
        </p:nvSpPr>
        <p:spPr>
          <a:xfrm>
            <a:off x="1141413" y="618518"/>
            <a:ext cx="9302469" cy="833764"/>
          </a:xfrm>
        </p:spPr>
        <p:txBody>
          <a:bodyPr/>
          <a:lstStyle/>
          <a:p>
            <a:r>
              <a:rPr lang="en-US" dirty="0"/>
              <a:t>Build an Interactive Map with Folium</a:t>
            </a:r>
            <a:endParaRPr lang="pt-PT" dirty="0"/>
          </a:p>
        </p:txBody>
      </p:sp>
      <p:sp>
        <p:nvSpPr>
          <p:cNvPr id="3" name="Marcador de Posição de Conteúdo 2">
            <a:extLst>
              <a:ext uri="{FF2B5EF4-FFF2-40B4-BE49-F238E27FC236}">
                <a16:creationId xmlns:a16="http://schemas.microsoft.com/office/drawing/2014/main" id="{9E2D39D0-90EF-277D-E819-C1FCEB0102DE}"/>
              </a:ext>
            </a:extLst>
          </p:cNvPr>
          <p:cNvSpPr>
            <a:spLocks noGrp="1"/>
          </p:cNvSpPr>
          <p:nvPr>
            <p:ph idx="1"/>
          </p:nvPr>
        </p:nvSpPr>
        <p:spPr>
          <a:xfrm>
            <a:off x="1141412" y="2249487"/>
            <a:ext cx="8979741" cy="3407242"/>
          </a:xfrm>
        </p:spPr>
        <p:txBody>
          <a:bodyPr>
            <a:normAutofit fontScale="62500" lnSpcReduction="20000"/>
          </a:bodyPr>
          <a:lstStyle/>
          <a:p>
            <a:pPr marL="0" indent="0">
              <a:buNone/>
            </a:pPr>
            <a:r>
              <a:rPr lang="en-US" dirty="0"/>
              <a:t>To visualize the launch data into an interactive map. We took the latitude and longitude</a:t>
            </a:r>
          </a:p>
          <a:p>
            <a:pPr marL="0" indent="0">
              <a:buNone/>
            </a:pPr>
            <a:r>
              <a:rPr lang="en-US" dirty="0"/>
              <a:t>coordinates at each launch site and added a circle marker around each launch site with a</a:t>
            </a:r>
          </a:p>
          <a:p>
            <a:pPr marL="0" indent="0">
              <a:buNone/>
            </a:pPr>
            <a:r>
              <a:rPr lang="en-US" dirty="0"/>
              <a:t>label of the name of the launch site.</a:t>
            </a:r>
          </a:p>
          <a:p>
            <a:pPr marL="0" indent="0">
              <a:buNone/>
            </a:pPr>
            <a:r>
              <a:rPr lang="en-US" dirty="0"/>
              <a:t>We then assigned the </a:t>
            </a:r>
            <a:r>
              <a:rPr lang="en-US" dirty="0" err="1"/>
              <a:t>dataframe</a:t>
            </a:r>
            <a:r>
              <a:rPr lang="en-US" dirty="0"/>
              <a:t> </a:t>
            </a:r>
            <a:r>
              <a:rPr lang="en-US" dirty="0" err="1"/>
              <a:t>launch_outcomes</a:t>
            </a:r>
            <a:r>
              <a:rPr lang="en-US" dirty="0"/>
              <a:t>(</a:t>
            </a:r>
            <a:r>
              <a:rPr lang="en-US" dirty="0" err="1"/>
              <a:t>failure,success</a:t>
            </a:r>
            <a:r>
              <a:rPr lang="en-US" dirty="0"/>
              <a:t>) to classes 0 and 1 with</a:t>
            </a:r>
          </a:p>
          <a:p>
            <a:pPr marL="0" indent="0">
              <a:buNone/>
            </a:pPr>
            <a:r>
              <a:rPr lang="en-US" dirty="0">
                <a:solidFill>
                  <a:srgbClr val="FF0000"/>
                </a:solidFill>
              </a:rPr>
              <a:t>Red</a:t>
            </a:r>
            <a:r>
              <a:rPr lang="en-US" dirty="0"/>
              <a:t> and </a:t>
            </a:r>
            <a:r>
              <a:rPr lang="en-US" dirty="0">
                <a:solidFill>
                  <a:schemeClr val="accent6"/>
                </a:solidFill>
              </a:rPr>
              <a:t>Green</a:t>
            </a:r>
            <a:r>
              <a:rPr lang="en-US" dirty="0"/>
              <a:t> markers on the map in </a:t>
            </a:r>
            <a:r>
              <a:rPr lang="en-US" dirty="0" err="1"/>
              <a:t>MarkerCluster</a:t>
            </a:r>
            <a:r>
              <a:rPr lang="en-US" dirty="0"/>
              <a:t>().</a:t>
            </a:r>
          </a:p>
          <a:p>
            <a:pPr marL="0" indent="0">
              <a:buNone/>
            </a:pPr>
            <a:r>
              <a:rPr lang="en-US" dirty="0"/>
              <a:t>We then used the Haversine’s formula to calculated the distance of the launch sites to</a:t>
            </a:r>
          </a:p>
          <a:p>
            <a:pPr marL="0" indent="0">
              <a:buNone/>
            </a:pPr>
            <a:r>
              <a:rPr lang="en-US" dirty="0"/>
              <a:t>various landmark to find answer to the questions of:</a:t>
            </a:r>
          </a:p>
          <a:p>
            <a:pPr marL="0" indent="0">
              <a:buNone/>
            </a:pPr>
            <a:r>
              <a:rPr lang="en-US" dirty="0"/>
              <a:t>• How close the launch sites with railways, highways and coastlines?</a:t>
            </a:r>
          </a:p>
          <a:p>
            <a:pPr marL="0" indent="0">
              <a:buNone/>
            </a:pPr>
            <a:r>
              <a:rPr lang="en-US" dirty="0"/>
              <a:t>• How close the launch sites with nearby cities?</a:t>
            </a:r>
            <a:endParaRPr lang="pt-PT" dirty="0"/>
          </a:p>
        </p:txBody>
      </p:sp>
      <p:sp>
        <p:nvSpPr>
          <p:cNvPr id="4" name="Retângulo 3">
            <a:extLst>
              <a:ext uri="{FF2B5EF4-FFF2-40B4-BE49-F238E27FC236}">
                <a16:creationId xmlns:a16="http://schemas.microsoft.com/office/drawing/2014/main" id="{5592683C-80D0-FD92-520D-FAF7C472DEA3}"/>
              </a:ext>
            </a:extLst>
          </p:cNvPr>
          <p:cNvSpPr/>
          <p:nvPr/>
        </p:nvSpPr>
        <p:spPr>
          <a:xfrm>
            <a:off x="8211671" y="4724399"/>
            <a:ext cx="2698376"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2">
                  <a:extLst>
                    <a:ext uri="{A12FA001-AC4F-418D-AE19-62706E023703}">
                      <ahyp:hlinkClr xmlns:ahyp="http://schemas.microsoft.com/office/drawing/2018/hyperlinkcolor" val="tx"/>
                    </a:ext>
                  </a:extLst>
                </a:hlinkClick>
              </a:rPr>
              <a:t>https://github.com/zezinh0/Applied-Data-Science-Capstone/blob/main/lab_jupyter_launch_site_location.ipynb</a:t>
            </a:r>
            <a:endParaRPr lang="pt-PT" dirty="0">
              <a:solidFill>
                <a:srgbClr val="FF0000"/>
              </a:solidFill>
            </a:endParaRPr>
          </a:p>
        </p:txBody>
      </p:sp>
    </p:spTree>
    <p:extLst>
      <p:ext uri="{BB962C8B-B14F-4D97-AF65-F5344CB8AC3E}">
        <p14:creationId xmlns:p14="http://schemas.microsoft.com/office/powerpoint/2010/main" val="248513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431E9-2DB8-1D5B-8251-BEDF8716380E}"/>
              </a:ext>
            </a:extLst>
          </p:cNvPr>
          <p:cNvSpPr>
            <a:spLocks noGrp="1"/>
          </p:cNvSpPr>
          <p:nvPr>
            <p:ph type="title"/>
          </p:nvPr>
        </p:nvSpPr>
        <p:spPr>
          <a:xfrm>
            <a:off x="1141413" y="618518"/>
            <a:ext cx="9526587" cy="1057882"/>
          </a:xfrm>
        </p:spPr>
        <p:txBody>
          <a:bodyPr/>
          <a:lstStyle/>
          <a:p>
            <a:r>
              <a:rPr lang="pt-PT" dirty="0" err="1"/>
              <a:t>Predictive</a:t>
            </a:r>
            <a:r>
              <a:rPr lang="pt-PT" dirty="0"/>
              <a:t> </a:t>
            </a:r>
            <a:r>
              <a:rPr lang="pt-PT" dirty="0" err="1"/>
              <a:t>Analysis</a:t>
            </a:r>
            <a:r>
              <a:rPr lang="pt-PT" dirty="0"/>
              <a:t> (</a:t>
            </a:r>
            <a:r>
              <a:rPr lang="pt-PT" dirty="0" err="1"/>
              <a:t>Classification</a:t>
            </a:r>
            <a:r>
              <a:rPr lang="pt-PT" dirty="0"/>
              <a:t>)</a:t>
            </a:r>
          </a:p>
        </p:txBody>
      </p:sp>
      <p:pic>
        <p:nvPicPr>
          <p:cNvPr id="5" name="Marcador de Posição de Conteúdo 4">
            <a:extLst>
              <a:ext uri="{FF2B5EF4-FFF2-40B4-BE49-F238E27FC236}">
                <a16:creationId xmlns:a16="http://schemas.microsoft.com/office/drawing/2014/main" id="{C93B7253-6982-FE3A-3B5E-2D5E500C344E}"/>
              </a:ext>
            </a:extLst>
          </p:cNvPr>
          <p:cNvPicPr>
            <a:picLocks noGrp="1" noChangeAspect="1"/>
          </p:cNvPicPr>
          <p:nvPr>
            <p:ph idx="1"/>
          </p:nvPr>
        </p:nvPicPr>
        <p:blipFill>
          <a:blip r:embed="rId2"/>
          <a:stretch>
            <a:fillRect/>
          </a:stretch>
        </p:blipFill>
        <p:spPr>
          <a:xfrm>
            <a:off x="1492641" y="1738498"/>
            <a:ext cx="8360861" cy="3541712"/>
          </a:xfrm>
        </p:spPr>
      </p:pic>
      <p:sp>
        <p:nvSpPr>
          <p:cNvPr id="6" name="Retângulo 5">
            <a:extLst>
              <a:ext uri="{FF2B5EF4-FFF2-40B4-BE49-F238E27FC236}">
                <a16:creationId xmlns:a16="http://schemas.microsoft.com/office/drawing/2014/main" id="{FB8E4BE1-8ED1-EF55-B1E5-8A835E7243F9}"/>
              </a:ext>
            </a:extLst>
          </p:cNvPr>
          <p:cNvSpPr/>
          <p:nvPr/>
        </p:nvSpPr>
        <p:spPr>
          <a:xfrm rot="20941910">
            <a:off x="7261413" y="3581931"/>
            <a:ext cx="2725270" cy="14522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3">
                  <a:extLst>
                    <a:ext uri="{A12FA001-AC4F-418D-AE19-62706E023703}">
                      <ahyp:hlinkClr xmlns:ahyp="http://schemas.microsoft.com/office/drawing/2018/hyperlinkcolor" val="tx"/>
                    </a:ext>
                  </a:extLst>
                </a:hlinkClick>
              </a:rPr>
              <a:t>https://github.com/zezinh0/Applied-Data-Science-Capstone/blob/main/SpaceX_Machine%20Learning%20Prediction_Part_5.ipynb</a:t>
            </a:r>
            <a:endParaRPr lang="pt-PT" dirty="0">
              <a:solidFill>
                <a:srgbClr val="FF0000"/>
              </a:solidFill>
            </a:endParaRPr>
          </a:p>
        </p:txBody>
      </p:sp>
    </p:spTree>
    <p:extLst>
      <p:ext uri="{BB962C8B-B14F-4D97-AF65-F5344CB8AC3E}">
        <p14:creationId xmlns:p14="http://schemas.microsoft.com/office/powerpoint/2010/main" val="1072635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3790FA-3C6D-A736-5890-0F6DCC688F1E}"/>
              </a:ext>
            </a:extLst>
          </p:cNvPr>
          <p:cNvSpPr>
            <a:spLocks noGrp="1"/>
          </p:cNvSpPr>
          <p:nvPr>
            <p:ph type="title"/>
          </p:nvPr>
        </p:nvSpPr>
        <p:spPr/>
        <p:txBody>
          <a:bodyPr/>
          <a:lstStyle/>
          <a:p>
            <a:r>
              <a:rPr lang="pt-PT" dirty="0" err="1"/>
              <a:t>Results</a:t>
            </a:r>
            <a:endParaRPr lang="pt-PT" dirty="0"/>
          </a:p>
        </p:txBody>
      </p:sp>
      <p:sp>
        <p:nvSpPr>
          <p:cNvPr id="3" name="Marcador de Posição de Conteúdo 2">
            <a:extLst>
              <a:ext uri="{FF2B5EF4-FFF2-40B4-BE49-F238E27FC236}">
                <a16:creationId xmlns:a16="http://schemas.microsoft.com/office/drawing/2014/main" id="{6A3D56B4-6BED-D976-987B-4BDD5F3F9C2C}"/>
              </a:ext>
            </a:extLst>
          </p:cNvPr>
          <p:cNvSpPr>
            <a:spLocks noGrp="1"/>
          </p:cNvSpPr>
          <p:nvPr>
            <p:ph idx="1"/>
          </p:nvPr>
        </p:nvSpPr>
        <p:spPr/>
        <p:txBody>
          <a:bodyPr/>
          <a:lstStyle/>
          <a:p>
            <a:pPr marL="0" indent="0">
              <a:buNone/>
            </a:pPr>
            <a:r>
              <a:rPr lang="en-US" dirty="0"/>
              <a:t>The results will be categorized to 3 main results which is:</a:t>
            </a:r>
          </a:p>
          <a:p>
            <a:pPr marL="0" indent="0">
              <a:buNone/>
            </a:pPr>
            <a:r>
              <a:rPr lang="en-US" dirty="0"/>
              <a:t>• Exploratory data analysis results</a:t>
            </a:r>
          </a:p>
          <a:p>
            <a:pPr marL="0" indent="0">
              <a:buNone/>
            </a:pPr>
            <a:r>
              <a:rPr lang="en-US" dirty="0"/>
              <a:t>• Interactive analytics demo in screenshots</a:t>
            </a:r>
          </a:p>
          <a:p>
            <a:pPr marL="0" indent="0">
              <a:buNone/>
            </a:pPr>
            <a:r>
              <a:rPr lang="en-US" dirty="0"/>
              <a:t>• Predictive analysis results</a:t>
            </a:r>
            <a:endParaRPr lang="pt-PT" dirty="0"/>
          </a:p>
        </p:txBody>
      </p:sp>
    </p:spTree>
    <p:extLst>
      <p:ext uri="{BB962C8B-B14F-4D97-AF65-F5344CB8AC3E}">
        <p14:creationId xmlns:p14="http://schemas.microsoft.com/office/powerpoint/2010/main" val="231948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B453A-1122-60CE-F7DA-78A410DC4757}"/>
              </a:ext>
            </a:extLst>
          </p:cNvPr>
          <p:cNvSpPr>
            <a:spLocks noGrp="1"/>
          </p:cNvSpPr>
          <p:nvPr>
            <p:ph type="title"/>
          </p:nvPr>
        </p:nvSpPr>
        <p:spPr>
          <a:xfrm>
            <a:off x="1141412" y="618517"/>
            <a:ext cx="10539599" cy="3944517"/>
          </a:xfrm>
        </p:spPr>
        <p:txBody>
          <a:bodyPr>
            <a:normAutofit/>
          </a:bodyPr>
          <a:lstStyle/>
          <a:p>
            <a:r>
              <a:rPr lang="pt-PT" sz="6000" dirty="0"/>
              <a:t>INSIGHTS DRAW FROM EDA</a:t>
            </a:r>
          </a:p>
        </p:txBody>
      </p:sp>
      <p:sp>
        <p:nvSpPr>
          <p:cNvPr id="3" name="Marcador de Posição de Conteúdo 2">
            <a:extLst>
              <a:ext uri="{FF2B5EF4-FFF2-40B4-BE49-F238E27FC236}">
                <a16:creationId xmlns:a16="http://schemas.microsoft.com/office/drawing/2014/main" id="{22EDD3ED-BB08-852D-5924-69D41D17EC88}"/>
              </a:ext>
            </a:extLst>
          </p:cNvPr>
          <p:cNvSpPr>
            <a:spLocks noGrp="1"/>
          </p:cNvSpPr>
          <p:nvPr>
            <p:ph idx="1"/>
          </p:nvPr>
        </p:nvSpPr>
        <p:spPr>
          <a:xfrm rot="17824666">
            <a:off x="8106960" y="4056179"/>
            <a:ext cx="557323" cy="2405246"/>
          </a:xfrm>
        </p:spPr>
        <p:txBody>
          <a:bodyPr>
            <a:normAutofit/>
          </a:bodyPr>
          <a:lstStyle/>
          <a:p>
            <a:pPr marL="0" indent="0">
              <a:buNone/>
            </a:pPr>
            <a:endParaRPr lang="pt-PT" dirty="0"/>
          </a:p>
        </p:txBody>
      </p:sp>
    </p:spTree>
    <p:extLst>
      <p:ext uri="{BB962C8B-B14F-4D97-AF65-F5344CB8AC3E}">
        <p14:creationId xmlns:p14="http://schemas.microsoft.com/office/powerpoint/2010/main" val="286919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443E-B79E-3E9D-E657-050E59FC68F2}"/>
              </a:ext>
            </a:extLst>
          </p:cNvPr>
          <p:cNvSpPr>
            <a:spLocks noGrp="1"/>
          </p:cNvSpPr>
          <p:nvPr>
            <p:ph type="title"/>
          </p:nvPr>
        </p:nvSpPr>
        <p:spPr>
          <a:xfrm>
            <a:off x="1141413" y="618518"/>
            <a:ext cx="8845269" cy="950306"/>
          </a:xfrm>
        </p:spPr>
        <p:txBody>
          <a:bodyPr/>
          <a:lstStyle/>
          <a:p>
            <a:r>
              <a:rPr lang="en-US" dirty="0"/>
              <a:t>Flight Number vs. Launch Site</a:t>
            </a:r>
            <a:endParaRPr lang="pt-PT" dirty="0"/>
          </a:p>
        </p:txBody>
      </p:sp>
      <p:sp>
        <p:nvSpPr>
          <p:cNvPr id="3" name="Marcador de Posição de Conteúdo 2">
            <a:extLst>
              <a:ext uri="{FF2B5EF4-FFF2-40B4-BE49-F238E27FC236}">
                <a16:creationId xmlns:a16="http://schemas.microsoft.com/office/drawing/2014/main" id="{9216B6D8-9E7E-0195-FE73-9015622FFAED}"/>
              </a:ext>
            </a:extLst>
          </p:cNvPr>
          <p:cNvSpPr>
            <a:spLocks noGrp="1"/>
          </p:cNvSpPr>
          <p:nvPr>
            <p:ph idx="1"/>
          </p:nvPr>
        </p:nvSpPr>
        <p:spPr>
          <a:xfrm>
            <a:off x="5800165" y="2249487"/>
            <a:ext cx="5247246" cy="3541714"/>
          </a:xfrm>
        </p:spPr>
        <p:txBody>
          <a:bodyPr>
            <a:normAutofit/>
          </a:bodyPr>
          <a:lstStyle/>
          <a:p>
            <a:pPr marL="0" indent="0">
              <a:buNone/>
            </a:pPr>
            <a:r>
              <a:rPr lang="en-US" dirty="0"/>
              <a:t>This scatter plot shows that the larger the flights amount of the launch site, the greater the </a:t>
            </a:r>
            <a:r>
              <a:rPr lang="en-US" dirty="0" err="1"/>
              <a:t>the</a:t>
            </a:r>
            <a:r>
              <a:rPr lang="en-US" dirty="0"/>
              <a:t> success rate will be.</a:t>
            </a:r>
          </a:p>
          <a:p>
            <a:pPr marL="0" indent="0">
              <a:buNone/>
            </a:pPr>
            <a:r>
              <a:rPr lang="en-US" dirty="0"/>
              <a:t>However, site CCAFS SLC40 shows the least pattern of this.</a:t>
            </a:r>
            <a:endParaRPr lang="pt-PT" dirty="0"/>
          </a:p>
        </p:txBody>
      </p:sp>
      <p:pic>
        <p:nvPicPr>
          <p:cNvPr id="5" name="Imagem 4">
            <a:extLst>
              <a:ext uri="{FF2B5EF4-FFF2-40B4-BE49-F238E27FC236}">
                <a16:creationId xmlns:a16="http://schemas.microsoft.com/office/drawing/2014/main" id="{CE4807E1-75F3-3109-0C0A-0EC87213662D}"/>
              </a:ext>
            </a:extLst>
          </p:cNvPr>
          <p:cNvPicPr>
            <a:picLocks noChangeAspect="1"/>
          </p:cNvPicPr>
          <p:nvPr/>
        </p:nvPicPr>
        <p:blipFill>
          <a:blip r:embed="rId2"/>
          <a:stretch>
            <a:fillRect/>
          </a:stretch>
        </p:blipFill>
        <p:spPr>
          <a:xfrm>
            <a:off x="284505" y="2056330"/>
            <a:ext cx="5417048" cy="2745339"/>
          </a:xfrm>
          <a:prstGeom prst="rect">
            <a:avLst/>
          </a:prstGeom>
        </p:spPr>
      </p:pic>
    </p:spTree>
    <p:extLst>
      <p:ext uri="{BB962C8B-B14F-4D97-AF65-F5344CB8AC3E}">
        <p14:creationId xmlns:p14="http://schemas.microsoft.com/office/powerpoint/2010/main" val="157549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EEA58-29BE-F548-EAE6-26EAC7F94856}"/>
              </a:ext>
            </a:extLst>
          </p:cNvPr>
          <p:cNvSpPr>
            <a:spLocks noGrp="1"/>
          </p:cNvSpPr>
          <p:nvPr>
            <p:ph type="title"/>
          </p:nvPr>
        </p:nvSpPr>
        <p:spPr>
          <a:xfrm>
            <a:off x="1141413" y="618518"/>
            <a:ext cx="9768634" cy="1183388"/>
          </a:xfrm>
        </p:spPr>
        <p:txBody>
          <a:bodyPr/>
          <a:lstStyle/>
          <a:p>
            <a:r>
              <a:rPr lang="pt-PT" dirty="0" err="1"/>
              <a:t>Payload</a:t>
            </a:r>
            <a:r>
              <a:rPr lang="pt-PT" dirty="0"/>
              <a:t> vs. </a:t>
            </a:r>
            <a:r>
              <a:rPr lang="pt-PT" dirty="0" err="1"/>
              <a:t>Launch</a:t>
            </a:r>
            <a:r>
              <a:rPr lang="pt-PT" dirty="0"/>
              <a:t> Site</a:t>
            </a:r>
          </a:p>
        </p:txBody>
      </p:sp>
      <p:sp>
        <p:nvSpPr>
          <p:cNvPr id="3" name="Marcador de Posição de Conteúdo 2">
            <a:extLst>
              <a:ext uri="{FF2B5EF4-FFF2-40B4-BE49-F238E27FC236}">
                <a16:creationId xmlns:a16="http://schemas.microsoft.com/office/drawing/2014/main" id="{5DBEB181-4617-74B2-D018-CEE5B8D15C23}"/>
              </a:ext>
            </a:extLst>
          </p:cNvPr>
          <p:cNvSpPr>
            <a:spLocks noGrp="1"/>
          </p:cNvSpPr>
          <p:nvPr>
            <p:ph idx="1"/>
          </p:nvPr>
        </p:nvSpPr>
        <p:spPr>
          <a:xfrm>
            <a:off x="5827059" y="2249487"/>
            <a:ext cx="5220352" cy="3541714"/>
          </a:xfrm>
        </p:spPr>
        <p:txBody>
          <a:bodyPr>
            <a:normAutofit fontScale="92500"/>
          </a:bodyPr>
          <a:lstStyle/>
          <a:p>
            <a:pPr marL="0" indent="0">
              <a:buNone/>
            </a:pPr>
            <a:r>
              <a:rPr lang="en-US" dirty="0"/>
              <a:t>This scatter plot shows once the pay load mass is greater than 7000kg, the</a:t>
            </a:r>
          </a:p>
          <a:p>
            <a:pPr marL="0" indent="0">
              <a:buNone/>
            </a:pPr>
            <a:r>
              <a:rPr lang="en-US" dirty="0"/>
              <a:t>probability of the success rate will be highly</a:t>
            </a:r>
          </a:p>
          <a:p>
            <a:pPr marL="0" indent="0">
              <a:buNone/>
            </a:pPr>
            <a:r>
              <a:rPr lang="en-US" dirty="0"/>
              <a:t>increased.</a:t>
            </a:r>
          </a:p>
          <a:p>
            <a:pPr marL="0" indent="0">
              <a:buNone/>
            </a:pPr>
            <a:r>
              <a:rPr lang="en-US" dirty="0"/>
              <a:t>However, there is no clear pattern to say the launch site is dependent to the pay</a:t>
            </a:r>
          </a:p>
          <a:p>
            <a:pPr marL="0" indent="0">
              <a:buNone/>
            </a:pPr>
            <a:r>
              <a:rPr lang="en-US" dirty="0"/>
              <a:t>load mass for the success rate.</a:t>
            </a:r>
            <a:endParaRPr lang="pt-PT" dirty="0"/>
          </a:p>
        </p:txBody>
      </p:sp>
      <p:pic>
        <p:nvPicPr>
          <p:cNvPr id="5" name="Imagem 4">
            <a:extLst>
              <a:ext uri="{FF2B5EF4-FFF2-40B4-BE49-F238E27FC236}">
                <a16:creationId xmlns:a16="http://schemas.microsoft.com/office/drawing/2014/main" id="{3E43E0DB-44E9-05DD-47BF-A5EB710A1E13}"/>
              </a:ext>
            </a:extLst>
          </p:cNvPr>
          <p:cNvPicPr>
            <a:picLocks noChangeAspect="1"/>
          </p:cNvPicPr>
          <p:nvPr/>
        </p:nvPicPr>
        <p:blipFill>
          <a:blip r:embed="rId2"/>
          <a:stretch>
            <a:fillRect/>
          </a:stretch>
        </p:blipFill>
        <p:spPr>
          <a:xfrm>
            <a:off x="413067" y="2375647"/>
            <a:ext cx="5234698" cy="2680448"/>
          </a:xfrm>
          <a:prstGeom prst="rect">
            <a:avLst/>
          </a:prstGeom>
        </p:spPr>
      </p:pic>
    </p:spTree>
    <p:extLst>
      <p:ext uri="{BB962C8B-B14F-4D97-AF65-F5344CB8AC3E}">
        <p14:creationId xmlns:p14="http://schemas.microsoft.com/office/powerpoint/2010/main" val="270902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4E681-322D-92F8-B568-0E47374EAF77}"/>
              </a:ext>
            </a:extLst>
          </p:cNvPr>
          <p:cNvSpPr>
            <a:spLocks noGrp="1"/>
          </p:cNvSpPr>
          <p:nvPr>
            <p:ph type="title"/>
          </p:nvPr>
        </p:nvSpPr>
        <p:spPr>
          <a:xfrm>
            <a:off x="1141413" y="618518"/>
            <a:ext cx="9114211" cy="833764"/>
          </a:xfrm>
        </p:spPr>
        <p:txBody>
          <a:bodyPr/>
          <a:lstStyle/>
          <a:p>
            <a:r>
              <a:rPr lang="en-US" dirty="0"/>
              <a:t>Success Rate vs. Orbit Type</a:t>
            </a:r>
            <a:endParaRPr lang="pt-PT" dirty="0"/>
          </a:p>
        </p:txBody>
      </p:sp>
      <p:sp>
        <p:nvSpPr>
          <p:cNvPr id="3" name="Marcador de Posição de Conteúdo 2">
            <a:extLst>
              <a:ext uri="{FF2B5EF4-FFF2-40B4-BE49-F238E27FC236}">
                <a16:creationId xmlns:a16="http://schemas.microsoft.com/office/drawing/2014/main" id="{F6FFCC9F-AC20-186A-8A42-46FB06212FCC}"/>
              </a:ext>
            </a:extLst>
          </p:cNvPr>
          <p:cNvSpPr>
            <a:spLocks noGrp="1"/>
          </p:cNvSpPr>
          <p:nvPr>
            <p:ph idx="1"/>
          </p:nvPr>
        </p:nvSpPr>
        <p:spPr>
          <a:xfrm>
            <a:off x="8115953" y="1563687"/>
            <a:ext cx="3009247" cy="1789113"/>
          </a:xfrm>
        </p:spPr>
        <p:txBody>
          <a:bodyPr>
            <a:noAutofit/>
          </a:bodyPr>
          <a:lstStyle/>
          <a:p>
            <a:pPr marL="0" indent="0">
              <a:buNone/>
            </a:pPr>
            <a:r>
              <a:rPr lang="en-US" sz="1200" dirty="0"/>
              <a:t>This figure depicted the</a:t>
            </a:r>
          </a:p>
          <a:p>
            <a:pPr marL="0" indent="0">
              <a:buNone/>
            </a:pPr>
            <a:r>
              <a:rPr lang="en-US" sz="1200" dirty="0"/>
              <a:t>possibility of the orbits to</a:t>
            </a:r>
          </a:p>
          <a:p>
            <a:pPr marL="0" indent="0">
              <a:buNone/>
            </a:pPr>
            <a:r>
              <a:rPr lang="en-US" sz="1200" dirty="0"/>
              <a:t>influences the landing outcomes</a:t>
            </a:r>
          </a:p>
          <a:p>
            <a:pPr marL="0" indent="0">
              <a:buNone/>
            </a:pPr>
            <a:r>
              <a:rPr lang="en-US" sz="1200" dirty="0"/>
              <a:t>as some orbits has 100% success</a:t>
            </a:r>
          </a:p>
          <a:p>
            <a:pPr marL="0" indent="0">
              <a:buNone/>
            </a:pPr>
            <a:r>
              <a:rPr lang="en-US" sz="1200" dirty="0"/>
              <a:t>rate such as SSO, HEO, GEO AND</a:t>
            </a:r>
          </a:p>
          <a:p>
            <a:pPr marL="0" indent="0">
              <a:buNone/>
            </a:pPr>
            <a:r>
              <a:rPr lang="en-US" sz="1200" dirty="0"/>
              <a:t>ES-L1 while SO orbit produced</a:t>
            </a:r>
          </a:p>
          <a:p>
            <a:pPr marL="0" indent="0">
              <a:buNone/>
            </a:pPr>
            <a:r>
              <a:rPr lang="en-US" sz="1200" dirty="0"/>
              <a:t>0% rate of success.</a:t>
            </a:r>
          </a:p>
          <a:p>
            <a:pPr marL="0" indent="0">
              <a:buNone/>
            </a:pPr>
            <a:r>
              <a:rPr lang="en-US" sz="1200" dirty="0"/>
              <a:t>However, deeper analysis show</a:t>
            </a:r>
          </a:p>
          <a:p>
            <a:pPr marL="0" indent="0">
              <a:buNone/>
            </a:pPr>
            <a:r>
              <a:rPr lang="en-US" sz="1200" dirty="0"/>
              <a:t>that some of this orbits has only</a:t>
            </a:r>
          </a:p>
          <a:p>
            <a:pPr marL="0" indent="0">
              <a:buNone/>
            </a:pPr>
            <a:r>
              <a:rPr lang="en-US" sz="1200" dirty="0"/>
              <a:t>1 occurrence such as GEO, SO,</a:t>
            </a:r>
          </a:p>
          <a:p>
            <a:pPr marL="0" indent="0">
              <a:buNone/>
            </a:pPr>
            <a:r>
              <a:rPr lang="en-US" sz="1200" dirty="0"/>
              <a:t>HEO and ES-L1 which mean this</a:t>
            </a:r>
          </a:p>
          <a:p>
            <a:pPr marL="0" indent="0">
              <a:buNone/>
            </a:pPr>
            <a:r>
              <a:rPr lang="en-US" sz="1200" dirty="0"/>
              <a:t>data need more dataset to see</a:t>
            </a:r>
          </a:p>
          <a:p>
            <a:pPr marL="0" indent="0">
              <a:buNone/>
            </a:pPr>
            <a:r>
              <a:rPr lang="en-US" sz="1200" dirty="0"/>
              <a:t>pattern or trend before we draw</a:t>
            </a:r>
          </a:p>
          <a:p>
            <a:pPr marL="0" indent="0">
              <a:buNone/>
            </a:pPr>
            <a:r>
              <a:rPr lang="en-US" sz="1200" dirty="0"/>
              <a:t>any conclusion.</a:t>
            </a:r>
            <a:endParaRPr lang="pt-PT" sz="1200" dirty="0"/>
          </a:p>
        </p:txBody>
      </p:sp>
      <p:pic>
        <p:nvPicPr>
          <p:cNvPr id="5" name="Imagem 4">
            <a:extLst>
              <a:ext uri="{FF2B5EF4-FFF2-40B4-BE49-F238E27FC236}">
                <a16:creationId xmlns:a16="http://schemas.microsoft.com/office/drawing/2014/main" id="{F2CE607C-2C54-8E1B-5B82-52358716D9E5}"/>
              </a:ext>
            </a:extLst>
          </p:cNvPr>
          <p:cNvPicPr>
            <a:picLocks noChangeAspect="1"/>
          </p:cNvPicPr>
          <p:nvPr/>
        </p:nvPicPr>
        <p:blipFill>
          <a:blip r:embed="rId2"/>
          <a:stretch>
            <a:fillRect/>
          </a:stretch>
        </p:blipFill>
        <p:spPr>
          <a:xfrm>
            <a:off x="811824" y="1739152"/>
            <a:ext cx="6709565" cy="3908987"/>
          </a:xfrm>
          <a:prstGeom prst="rect">
            <a:avLst/>
          </a:prstGeom>
        </p:spPr>
      </p:pic>
    </p:spTree>
    <p:extLst>
      <p:ext uri="{BB962C8B-B14F-4D97-AF65-F5344CB8AC3E}">
        <p14:creationId xmlns:p14="http://schemas.microsoft.com/office/powerpoint/2010/main" val="402842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8EEB15-DACF-FD3B-131A-70F1F7EB09F7}"/>
              </a:ext>
            </a:extLst>
          </p:cNvPr>
          <p:cNvSpPr>
            <a:spLocks noGrp="1"/>
          </p:cNvSpPr>
          <p:nvPr>
            <p:ph type="title"/>
          </p:nvPr>
        </p:nvSpPr>
        <p:spPr>
          <a:xfrm>
            <a:off x="1141413" y="618518"/>
            <a:ext cx="8459787" cy="627576"/>
          </a:xfrm>
        </p:spPr>
        <p:txBody>
          <a:bodyPr/>
          <a:lstStyle/>
          <a:p>
            <a:r>
              <a:rPr lang="en-US" dirty="0"/>
              <a:t>Flight Number vs. Orbit Type</a:t>
            </a:r>
            <a:endParaRPr lang="pt-PT" dirty="0"/>
          </a:p>
        </p:txBody>
      </p:sp>
      <p:sp>
        <p:nvSpPr>
          <p:cNvPr id="3" name="Marcador de Posição de Conteúdo 2">
            <a:extLst>
              <a:ext uri="{FF2B5EF4-FFF2-40B4-BE49-F238E27FC236}">
                <a16:creationId xmlns:a16="http://schemas.microsoft.com/office/drawing/2014/main" id="{2BCA1BAB-4251-90D1-A0B1-A9264072D33D}"/>
              </a:ext>
            </a:extLst>
          </p:cNvPr>
          <p:cNvSpPr>
            <a:spLocks noGrp="1"/>
          </p:cNvSpPr>
          <p:nvPr>
            <p:ph idx="1"/>
          </p:nvPr>
        </p:nvSpPr>
        <p:spPr>
          <a:xfrm>
            <a:off x="1141412" y="2249486"/>
            <a:ext cx="6568235" cy="3568607"/>
          </a:xfrm>
        </p:spPr>
        <p:txBody>
          <a:bodyPr>
            <a:normAutofit fontScale="47500" lnSpcReduction="20000"/>
          </a:bodyPr>
          <a:lstStyle/>
          <a:p>
            <a:pPr marL="0" indent="0">
              <a:buNone/>
            </a:pPr>
            <a:r>
              <a:rPr lang="en-US" dirty="0"/>
              <a:t>This scatter plot shows that</a:t>
            </a:r>
          </a:p>
          <a:p>
            <a:pPr marL="0" indent="0">
              <a:buNone/>
            </a:pPr>
            <a:r>
              <a:rPr lang="en-US" dirty="0"/>
              <a:t>generally, the larger the flight</a:t>
            </a:r>
          </a:p>
          <a:p>
            <a:pPr marL="0" indent="0">
              <a:buNone/>
            </a:pPr>
            <a:r>
              <a:rPr lang="en-US" dirty="0"/>
              <a:t>number on each orbits, the</a:t>
            </a:r>
          </a:p>
          <a:p>
            <a:pPr marL="0" indent="0">
              <a:buNone/>
            </a:pPr>
            <a:r>
              <a:rPr lang="en-US" dirty="0"/>
              <a:t>greater the success rate</a:t>
            </a:r>
          </a:p>
          <a:p>
            <a:pPr marL="0" indent="0">
              <a:buNone/>
            </a:pPr>
            <a:r>
              <a:rPr lang="en-US" dirty="0"/>
              <a:t>(especially LEO orbit) except for</a:t>
            </a:r>
          </a:p>
          <a:p>
            <a:pPr marL="0" indent="0">
              <a:buNone/>
            </a:pPr>
            <a:r>
              <a:rPr lang="en-US" dirty="0"/>
              <a:t>GTO orbit which depicts no</a:t>
            </a:r>
          </a:p>
          <a:p>
            <a:pPr marL="0" indent="0">
              <a:buNone/>
            </a:pPr>
            <a:r>
              <a:rPr lang="en-US" dirty="0"/>
              <a:t>relationship between both</a:t>
            </a:r>
          </a:p>
          <a:p>
            <a:pPr marL="0" indent="0">
              <a:buNone/>
            </a:pPr>
            <a:r>
              <a:rPr lang="en-US" dirty="0"/>
              <a:t>attributes.</a:t>
            </a:r>
          </a:p>
          <a:p>
            <a:pPr marL="0" indent="0">
              <a:buNone/>
            </a:pPr>
            <a:r>
              <a:rPr lang="en-US" dirty="0"/>
              <a:t>Orbit that only has 1 occurrence</a:t>
            </a:r>
          </a:p>
          <a:p>
            <a:pPr marL="0" indent="0">
              <a:buNone/>
            </a:pPr>
            <a:r>
              <a:rPr lang="en-US" dirty="0"/>
              <a:t>should also be excluded from</a:t>
            </a:r>
          </a:p>
          <a:p>
            <a:pPr marL="0" indent="0">
              <a:buNone/>
            </a:pPr>
            <a:r>
              <a:rPr lang="en-US" dirty="0"/>
              <a:t>above statement as it’s needed</a:t>
            </a:r>
          </a:p>
          <a:p>
            <a:pPr marL="0" indent="0">
              <a:buNone/>
            </a:pPr>
            <a:r>
              <a:rPr lang="en-US" dirty="0"/>
              <a:t>more dataset.</a:t>
            </a:r>
            <a:endParaRPr lang="pt-PT" dirty="0"/>
          </a:p>
        </p:txBody>
      </p:sp>
      <p:pic>
        <p:nvPicPr>
          <p:cNvPr id="5" name="Imagem 4">
            <a:extLst>
              <a:ext uri="{FF2B5EF4-FFF2-40B4-BE49-F238E27FC236}">
                <a16:creationId xmlns:a16="http://schemas.microsoft.com/office/drawing/2014/main" id="{6A308F61-1CE6-C683-E7C9-505BE142EA7F}"/>
              </a:ext>
            </a:extLst>
          </p:cNvPr>
          <p:cNvPicPr>
            <a:picLocks noChangeAspect="1"/>
          </p:cNvPicPr>
          <p:nvPr/>
        </p:nvPicPr>
        <p:blipFill>
          <a:blip r:embed="rId2"/>
          <a:stretch>
            <a:fillRect/>
          </a:stretch>
        </p:blipFill>
        <p:spPr>
          <a:xfrm>
            <a:off x="3203295" y="1592517"/>
            <a:ext cx="8660253" cy="4646965"/>
          </a:xfrm>
          <a:prstGeom prst="rect">
            <a:avLst/>
          </a:prstGeom>
        </p:spPr>
      </p:pic>
    </p:spTree>
    <p:extLst>
      <p:ext uri="{BB962C8B-B14F-4D97-AF65-F5344CB8AC3E}">
        <p14:creationId xmlns:p14="http://schemas.microsoft.com/office/powerpoint/2010/main" val="399542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65A60-12B2-4A9A-1E40-30C47EE65488}"/>
              </a:ext>
            </a:extLst>
          </p:cNvPr>
          <p:cNvSpPr>
            <a:spLocks noGrp="1"/>
          </p:cNvSpPr>
          <p:nvPr>
            <p:ph type="title"/>
          </p:nvPr>
        </p:nvSpPr>
        <p:spPr/>
        <p:txBody>
          <a:bodyPr/>
          <a:lstStyle/>
          <a:p>
            <a:r>
              <a:rPr lang="pt-PT" dirty="0" err="1"/>
              <a:t>Outline</a:t>
            </a:r>
            <a:endParaRPr lang="pt-PT" dirty="0"/>
          </a:p>
        </p:txBody>
      </p:sp>
      <p:sp>
        <p:nvSpPr>
          <p:cNvPr id="3" name="Marcador de Posição de Conteúdo 2">
            <a:extLst>
              <a:ext uri="{FF2B5EF4-FFF2-40B4-BE49-F238E27FC236}">
                <a16:creationId xmlns:a16="http://schemas.microsoft.com/office/drawing/2014/main" id="{6ABD8951-E0D3-32DB-AC59-B6939D786E8D}"/>
              </a:ext>
            </a:extLst>
          </p:cNvPr>
          <p:cNvSpPr>
            <a:spLocks noGrp="1"/>
          </p:cNvSpPr>
          <p:nvPr>
            <p:ph idx="1"/>
          </p:nvPr>
        </p:nvSpPr>
        <p:spPr/>
        <p:txBody>
          <a:bodyPr>
            <a:normAutofit/>
          </a:bodyPr>
          <a:lstStyle/>
          <a:p>
            <a:pPr marL="0" indent="0">
              <a:buNone/>
            </a:pPr>
            <a:r>
              <a:rPr lang="en-US" dirty="0"/>
              <a:t>• Executive Summary</a:t>
            </a:r>
          </a:p>
          <a:p>
            <a:pPr marL="0" indent="0">
              <a:buNone/>
            </a:pPr>
            <a:r>
              <a:rPr lang="en-US" dirty="0"/>
              <a:t>• Introduction</a:t>
            </a:r>
          </a:p>
          <a:p>
            <a:pPr marL="0" indent="0">
              <a:buNone/>
            </a:pPr>
            <a:r>
              <a:rPr lang="en-US" dirty="0"/>
              <a:t>• Methodology</a:t>
            </a:r>
          </a:p>
          <a:p>
            <a:pPr marL="0" indent="0">
              <a:buNone/>
            </a:pPr>
            <a:r>
              <a:rPr lang="en-US" dirty="0"/>
              <a:t>• Results</a:t>
            </a:r>
          </a:p>
          <a:p>
            <a:pPr marL="0" indent="0">
              <a:buNone/>
            </a:pPr>
            <a:r>
              <a:rPr lang="en-US" dirty="0"/>
              <a:t>• Conclusion</a:t>
            </a:r>
          </a:p>
          <a:p>
            <a:pPr marL="0" indent="0">
              <a:buNone/>
            </a:pPr>
            <a:r>
              <a:rPr lang="en-US" dirty="0"/>
              <a:t>• Appendix</a:t>
            </a:r>
            <a:endParaRPr lang="pt-PT" dirty="0"/>
          </a:p>
        </p:txBody>
      </p:sp>
    </p:spTree>
    <p:extLst>
      <p:ext uri="{BB962C8B-B14F-4D97-AF65-F5344CB8AC3E}">
        <p14:creationId xmlns:p14="http://schemas.microsoft.com/office/powerpoint/2010/main" val="224017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DB09B-F64E-2413-8E9A-73AEE193D5C8}"/>
              </a:ext>
            </a:extLst>
          </p:cNvPr>
          <p:cNvSpPr>
            <a:spLocks noGrp="1"/>
          </p:cNvSpPr>
          <p:nvPr>
            <p:ph type="title"/>
          </p:nvPr>
        </p:nvSpPr>
        <p:spPr/>
        <p:txBody>
          <a:bodyPr/>
          <a:lstStyle/>
          <a:p>
            <a:r>
              <a:rPr lang="pt-PT" dirty="0" err="1"/>
              <a:t>Payload</a:t>
            </a:r>
            <a:r>
              <a:rPr lang="pt-PT" dirty="0"/>
              <a:t> vs. </a:t>
            </a:r>
            <a:r>
              <a:rPr lang="pt-PT" dirty="0" err="1"/>
              <a:t>Orbit</a:t>
            </a:r>
            <a:r>
              <a:rPr lang="pt-PT" dirty="0"/>
              <a:t> </a:t>
            </a:r>
            <a:r>
              <a:rPr lang="pt-PT" dirty="0" err="1"/>
              <a:t>Type</a:t>
            </a:r>
            <a:endParaRPr lang="pt-PT" dirty="0"/>
          </a:p>
        </p:txBody>
      </p:sp>
      <p:sp>
        <p:nvSpPr>
          <p:cNvPr id="3" name="Marcador de Posição de Conteúdo 2">
            <a:extLst>
              <a:ext uri="{FF2B5EF4-FFF2-40B4-BE49-F238E27FC236}">
                <a16:creationId xmlns:a16="http://schemas.microsoft.com/office/drawing/2014/main" id="{080D11EC-A195-C570-FBA3-B60F7AF3D773}"/>
              </a:ext>
            </a:extLst>
          </p:cNvPr>
          <p:cNvSpPr>
            <a:spLocks noGrp="1"/>
          </p:cNvSpPr>
          <p:nvPr>
            <p:ph idx="1"/>
          </p:nvPr>
        </p:nvSpPr>
        <p:spPr/>
        <p:txBody>
          <a:bodyPr>
            <a:normAutofit fontScale="70000" lnSpcReduction="20000"/>
          </a:bodyPr>
          <a:lstStyle/>
          <a:p>
            <a:pPr marL="0" indent="0">
              <a:buNone/>
            </a:pPr>
            <a:r>
              <a:rPr lang="en-US" dirty="0"/>
              <a:t>Heavier payload has positive</a:t>
            </a:r>
          </a:p>
          <a:p>
            <a:pPr marL="0" indent="0">
              <a:buNone/>
            </a:pPr>
            <a:r>
              <a:rPr lang="en-US" dirty="0"/>
              <a:t>impact on LEO, ISS and P0 orbit.</a:t>
            </a:r>
          </a:p>
          <a:p>
            <a:pPr marL="0" indent="0">
              <a:buNone/>
            </a:pPr>
            <a:r>
              <a:rPr lang="en-US" dirty="0"/>
              <a:t>However, it has negative impact</a:t>
            </a:r>
          </a:p>
          <a:p>
            <a:pPr marL="0" indent="0">
              <a:buNone/>
            </a:pPr>
            <a:r>
              <a:rPr lang="en-US" dirty="0"/>
              <a:t>on MEO and VLEO orbit.</a:t>
            </a:r>
          </a:p>
          <a:p>
            <a:pPr marL="0" indent="0">
              <a:buNone/>
            </a:pPr>
            <a:r>
              <a:rPr lang="en-US" dirty="0"/>
              <a:t>GTO orbit seem to depict no</a:t>
            </a:r>
          </a:p>
          <a:p>
            <a:pPr marL="0" indent="0">
              <a:buNone/>
            </a:pPr>
            <a:r>
              <a:rPr lang="en-US" dirty="0"/>
              <a:t>relation between the attributes.</a:t>
            </a:r>
          </a:p>
          <a:p>
            <a:pPr marL="0" indent="0">
              <a:buNone/>
            </a:pPr>
            <a:r>
              <a:rPr lang="en-US" dirty="0"/>
              <a:t>Meanwhile, again, SO, GEO and</a:t>
            </a:r>
          </a:p>
          <a:p>
            <a:pPr marL="0" indent="0">
              <a:buNone/>
            </a:pPr>
            <a:r>
              <a:rPr lang="en-US" dirty="0"/>
              <a:t>HEO orbit need more dataset to</a:t>
            </a:r>
          </a:p>
          <a:p>
            <a:pPr marL="0" indent="0">
              <a:buNone/>
            </a:pPr>
            <a:r>
              <a:rPr lang="en-US" dirty="0"/>
              <a:t>see any pattern or trend.</a:t>
            </a:r>
            <a:endParaRPr lang="pt-PT" dirty="0"/>
          </a:p>
        </p:txBody>
      </p:sp>
      <p:pic>
        <p:nvPicPr>
          <p:cNvPr id="5" name="Imagem 4">
            <a:extLst>
              <a:ext uri="{FF2B5EF4-FFF2-40B4-BE49-F238E27FC236}">
                <a16:creationId xmlns:a16="http://schemas.microsoft.com/office/drawing/2014/main" id="{82460334-2583-692C-A623-DE4A595C4088}"/>
              </a:ext>
            </a:extLst>
          </p:cNvPr>
          <p:cNvPicPr>
            <a:picLocks noChangeAspect="1"/>
          </p:cNvPicPr>
          <p:nvPr/>
        </p:nvPicPr>
        <p:blipFill>
          <a:blip r:embed="rId2"/>
          <a:stretch>
            <a:fillRect/>
          </a:stretch>
        </p:blipFill>
        <p:spPr>
          <a:xfrm>
            <a:off x="5062882" y="1846077"/>
            <a:ext cx="6487333" cy="3851626"/>
          </a:xfrm>
          <a:prstGeom prst="rect">
            <a:avLst/>
          </a:prstGeom>
        </p:spPr>
      </p:pic>
    </p:spTree>
    <p:extLst>
      <p:ext uri="{BB962C8B-B14F-4D97-AF65-F5344CB8AC3E}">
        <p14:creationId xmlns:p14="http://schemas.microsoft.com/office/powerpoint/2010/main" val="110751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C69FE4-E551-5927-22F0-C8B6660E6483}"/>
              </a:ext>
            </a:extLst>
          </p:cNvPr>
          <p:cNvSpPr>
            <a:spLocks noGrp="1"/>
          </p:cNvSpPr>
          <p:nvPr>
            <p:ph type="title"/>
          </p:nvPr>
        </p:nvSpPr>
        <p:spPr>
          <a:xfrm>
            <a:off x="1141413" y="618518"/>
            <a:ext cx="9463834" cy="1111670"/>
          </a:xfrm>
        </p:spPr>
        <p:txBody>
          <a:bodyPr/>
          <a:lstStyle/>
          <a:p>
            <a:r>
              <a:rPr lang="pt-PT" dirty="0" err="1"/>
              <a:t>Launch</a:t>
            </a:r>
            <a:r>
              <a:rPr lang="pt-PT" dirty="0"/>
              <a:t> </a:t>
            </a:r>
            <a:r>
              <a:rPr lang="pt-PT" dirty="0" err="1"/>
              <a:t>Success</a:t>
            </a:r>
            <a:r>
              <a:rPr lang="pt-PT" dirty="0"/>
              <a:t> </a:t>
            </a:r>
            <a:r>
              <a:rPr lang="pt-PT" dirty="0" err="1"/>
              <a:t>Yearly</a:t>
            </a:r>
            <a:r>
              <a:rPr lang="pt-PT" dirty="0"/>
              <a:t> </a:t>
            </a:r>
            <a:r>
              <a:rPr lang="pt-PT" dirty="0" err="1"/>
              <a:t>Trend</a:t>
            </a:r>
            <a:endParaRPr lang="pt-PT" dirty="0"/>
          </a:p>
        </p:txBody>
      </p:sp>
      <p:sp>
        <p:nvSpPr>
          <p:cNvPr id="3" name="Marcador de Posição de Conteúdo 2">
            <a:extLst>
              <a:ext uri="{FF2B5EF4-FFF2-40B4-BE49-F238E27FC236}">
                <a16:creationId xmlns:a16="http://schemas.microsoft.com/office/drawing/2014/main" id="{AF8B8698-B623-6867-B8FA-15A26BF1EAB5}"/>
              </a:ext>
            </a:extLst>
          </p:cNvPr>
          <p:cNvSpPr>
            <a:spLocks noGrp="1"/>
          </p:cNvSpPr>
          <p:nvPr>
            <p:ph idx="1"/>
          </p:nvPr>
        </p:nvSpPr>
        <p:spPr/>
        <p:txBody>
          <a:bodyPr>
            <a:normAutofit fontScale="85000" lnSpcReduction="20000"/>
          </a:bodyPr>
          <a:lstStyle/>
          <a:p>
            <a:pPr marL="0" indent="0">
              <a:buNone/>
            </a:pPr>
            <a:r>
              <a:rPr lang="en-US" dirty="0"/>
              <a:t>This figures clearly depicted</a:t>
            </a:r>
          </a:p>
          <a:p>
            <a:pPr marL="0" indent="0">
              <a:buNone/>
            </a:pPr>
            <a:r>
              <a:rPr lang="en-US" dirty="0"/>
              <a:t>and increasing trend from</a:t>
            </a:r>
          </a:p>
          <a:p>
            <a:pPr marL="0" indent="0">
              <a:buNone/>
            </a:pPr>
            <a:r>
              <a:rPr lang="en-US" dirty="0"/>
              <a:t>the year 2013 until 2020.</a:t>
            </a:r>
          </a:p>
          <a:p>
            <a:pPr marL="0" indent="0">
              <a:buNone/>
            </a:pPr>
            <a:r>
              <a:rPr lang="en-US" dirty="0"/>
              <a:t>If this trend continue for the</a:t>
            </a:r>
          </a:p>
          <a:p>
            <a:pPr marL="0" indent="0">
              <a:buNone/>
            </a:pPr>
            <a:r>
              <a:rPr lang="en-US" dirty="0"/>
              <a:t>next year onward. The</a:t>
            </a:r>
          </a:p>
          <a:p>
            <a:pPr marL="0" indent="0">
              <a:buNone/>
            </a:pPr>
            <a:r>
              <a:rPr lang="en-US" dirty="0"/>
              <a:t>success rate will steadily</a:t>
            </a:r>
          </a:p>
          <a:p>
            <a:pPr marL="0" indent="0">
              <a:buNone/>
            </a:pPr>
            <a:r>
              <a:rPr lang="en-US" dirty="0"/>
              <a:t>increase until reaching</a:t>
            </a:r>
          </a:p>
          <a:p>
            <a:pPr marL="0" indent="0">
              <a:buNone/>
            </a:pPr>
            <a:r>
              <a:rPr lang="en-US" dirty="0"/>
              <a:t>1/100% success rate.</a:t>
            </a:r>
          </a:p>
          <a:p>
            <a:pPr marL="0" indent="0">
              <a:buNone/>
            </a:pPr>
            <a:endParaRPr lang="pt-PT" dirty="0"/>
          </a:p>
        </p:txBody>
      </p:sp>
      <p:pic>
        <p:nvPicPr>
          <p:cNvPr id="5" name="Imagem 4">
            <a:extLst>
              <a:ext uri="{FF2B5EF4-FFF2-40B4-BE49-F238E27FC236}">
                <a16:creationId xmlns:a16="http://schemas.microsoft.com/office/drawing/2014/main" id="{3056A34D-7DF6-5B4B-38F5-4DCD1775A1A2}"/>
              </a:ext>
            </a:extLst>
          </p:cNvPr>
          <p:cNvPicPr>
            <a:picLocks noChangeAspect="1"/>
          </p:cNvPicPr>
          <p:nvPr/>
        </p:nvPicPr>
        <p:blipFill>
          <a:blip r:embed="rId2"/>
          <a:stretch>
            <a:fillRect/>
          </a:stretch>
        </p:blipFill>
        <p:spPr>
          <a:xfrm>
            <a:off x="4746640" y="2178424"/>
            <a:ext cx="6659618" cy="3612777"/>
          </a:xfrm>
          <a:prstGeom prst="rect">
            <a:avLst/>
          </a:prstGeom>
        </p:spPr>
      </p:pic>
    </p:spTree>
    <p:extLst>
      <p:ext uri="{BB962C8B-B14F-4D97-AF65-F5344CB8AC3E}">
        <p14:creationId xmlns:p14="http://schemas.microsoft.com/office/powerpoint/2010/main" val="261947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AF0A0-C9AC-8CC0-08B6-A3B159C46984}"/>
              </a:ext>
            </a:extLst>
          </p:cNvPr>
          <p:cNvSpPr>
            <a:spLocks noGrp="1"/>
          </p:cNvSpPr>
          <p:nvPr>
            <p:ph type="title"/>
          </p:nvPr>
        </p:nvSpPr>
        <p:spPr>
          <a:xfrm>
            <a:off x="1141413" y="618518"/>
            <a:ext cx="9275575" cy="1147529"/>
          </a:xfrm>
        </p:spPr>
        <p:txBody>
          <a:bodyPr/>
          <a:lstStyle/>
          <a:p>
            <a:r>
              <a:rPr lang="pt-PT" dirty="0" err="1"/>
              <a:t>All</a:t>
            </a:r>
            <a:r>
              <a:rPr lang="pt-PT" dirty="0"/>
              <a:t> </a:t>
            </a:r>
            <a:r>
              <a:rPr lang="pt-PT" dirty="0" err="1"/>
              <a:t>Launch</a:t>
            </a:r>
            <a:r>
              <a:rPr lang="pt-PT" dirty="0"/>
              <a:t> Site </a:t>
            </a:r>
            <a:r>
              <a:rPr lang="pt-PT" dirty="0" err="1"/>
              <a:t>Names</a:t>
            </a:r>
            <a:endParaRPr lang="pt-PT" dirty="0"/>
          </a:p>
        </p:txBody>
      </p:sp>
      <p:sp>
        <p:nvSpPr>
          <p:cNvPr id="3" name="Marcador de Posição de Conteúdo 2">
            <a:extLst>
              <a:ext uri="{FF2B5EF4-FFF2-40B4-BE49-F238E27FC236}">
                <a16:creationId xmlns:a16="http://schemas.microsoft.com/office/drawing/2014/main" id="{E66C3A59-CF8D-693E-F97F-D8ADCA480648}"/>
              </a:ext>
            </a:extLst>
          </p:cNvPr>
          <p:cNvSpPr>
            <a:spLocks noGrp="1"/>
          </p:cNvSpPr>
          <p:nvPr>
            <p:ph idx="1"/>
          </p:nvPr>
        </p:nvSpPr>
        <p:spPr/>
        <p:txBody>
          <a:bodyPr/>
          <a:lstStyle/>
          <a:p>
            <a:pPr marL="0" indent="0">
              <a:buNone/>
            </a:pPr>
            <a:r>
              <a:rPr lang="en-US" dirty="0"/>
              <a:t>We used the key word DISTINCT to show only unique launch sites</a:t>
            </a:r>
          </a:p>
          <a:p>
            <a:pPr marL="0" indent="0">
              <a:buNone/>
            </a:pPr>
            <a:r>
              <a:rPr lang="en-US" dirty="0"/>
              <a:t>from the SpaceX data.</a:t>
            </a:r>
            <a:endParaRPr lang="pt-PT" dirty="0"/>
          </a:p>
        </p:txBody>
      </p:sp>
      <p:pic>
        <p:nvPicPr>
          <p:cNvPr id="5" name="Imagem 4">
            <a:extLst>
              <a:ext uri="{FF2B5EF4-FFF2-40B4-BE49-F238E27FC236}">
                <a16:creationId xmlns:a16="http://schemas.microsoft.com/office/drawing/2014/main" id="{3384B771-CBB2-38F5-0F14-115BBA3B5C88}"/>
              </a:ext>
            </a:extLst>
          </p:cNvPr>
          <p:cNvPicPr>
            <a:picLocks noChangeAspect="1"/>
          </p:cNvPicPr>
          <p:nvPr/>
        </p:nvPicPr>
        <p:blipFill>
          <a:blip r:embed="rId2"/>
          <a:stretch>
            <a:fillRect/>
          </a:stretch>
        </p:blipFill>
        <p:spPr>
          <a:xfrm>
            <a:off x="2366683" y="3429000"/>
            <a:ext cx="7904828" cy="3142550"/>
          </a:xfrm>
          <a:prstGeom prst="rect">
            <a:avLst/>
          </a:prstGeom>
        </p:spPr>
      </p:pic>
    </p:spTree>
    <p:extLst>
      <p:ext uri="{BB962C8B-B14F-4D97-AF65-F5344CB8AC3E}">
        <p14:creationId xmlns:p14="http://schemas.microsoft.com/office/powerpoint/2010/main" val="1563175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B1B94F-BE8B-6E31-4EE7-5B0CA333A95C}"/>
              </a:ext>
            </a:extLst>
          </p:cNvPr>
          <p:cNvSpPr>
            <a:spLocks noGrp="1"/>
          </p:cNvSpPr>
          <p:nvPr>
            <p:ph type="title"/>
          </p:nvPr>
        </p:nvSpPr>
        <p:spPr>
          <a:xfrm>
            <a:off x="1141413" y="618518"/>
            <a:ext cx="9392116" cy="932376"/>
          </a:xfrm>
        </p:spPr>
        <p:txBody>
          <a:bodyPr/>
          <a:lstStyle/>
          <a:p>
            <a:r>
              <a:rPr lang="en-US" dirty="0"/>
              <a:t>Launch Site Names Begin with 'CCA'</a:t>
            </a:r>
            <a:endParaRPr lang="pt-PT" dirty="0"/>
          </a:p>
        </p:txBody>
      </p:sp>
      <p:sp>
        <p:nvSpPr>
          <p:cNvPr id="3" name="Marcador de Posição de Conteúdo 2">
            <a:extLst>
              <a:ext uri="{FF2B5EF4-FFF2-40B4-BE49-F238E27FC236}">
                <a16:creationId xmlns:a16="http://schemas.microsoft.com/office/drawing/2014/main" id="{9EAED6B3-33FA-8702-CAC2-F3A46EED3AF0}"/>
              </a:ext>
            </a:extLst>
          </p:cNvPr>
          <p:cNvSpPr>
            <a:spLocks noGrp="1"/>
          </p:cNvSpPr>
          <p:nvPr>
            <p:ph idx="1"/>
          </p:nvPr>
        </p:nvSpPr>
        <p:spPr/>
        <p:txBody>
          <a:bodyPr/>
          <a:lstStyle/>
          <a:p>
            <a:pPr marL="0" indent="0">
              <a:buNone/>
            </a:pPr>
            <a:r>
              <a:rPr lang="en-US" dirty="0"/>
              <a:t>We used the query above to display 5 records where launch sites</a:t>
            </a:r>
          </a:p>
          <a:p>
            <a:pPr marL="0" indent="0">
              <a:buNone/>
            </a:pPr>
            <a:r>
              <a:rPr lang="en-US" dirty="0"/>
              <a:t>begin with `CCA`</a:t>
            </a:r>
            <a:endParaRPr lang="pt-PT" dirty="0"/>
          </a:p>
        </p:txBody>
      </p:sp>
      <p:pic>
        <p:nvPicPr>
          <p:cNvPr id="5" name="Imagem 4">
            <a:extLst>
              <a:ext uri="{FF2B5EF4-FFF2-40B4-BE49-F238E27FC236}">
                <a16:creationId xmlns:a16="http://schemas.microsoft.com/office/drawing/2014/main" id="{72F78E5A-E30F-EE96-F152-DC1F4FC1E9CF}"/>
              </a:ext>
            </a:extLst>
          </p:cNvPr>
          <p:cNvPicPr>
            <a:picLocks noChangeAspect="1"/>
          </p:cNvPicPr>
          <p:nvPr/>
        </p:nvPicPr>
        <p:blipFill>
          <a:blip r:embed="rId2"/>
          <a:stretch>
            <a:fillRect/>
          </a:stretch>
        </p:blipFill>
        <p:spPr>
          <a:xfrm>
            <a:off x="1559859" y="3668741"/>
            <a:ext cx="7668440" cy="2570741"/>
          </a:xfrm>
          <a:prstGeom prst="rect">
            <a:avLst/>
          </a:prstGeom>
        </p:spPr>
      </p:pic>
    </p:spTree>
    <p:extLst>
      <p:ext uri="{BB962C8B-B14F-4D97-AF65-F5344CB8AC3E}">
        <p14:creationId xmlns:p14="http://schemas.microsoft.com/office/powerpoint/2010/main" val="330602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A757E-73C1-0EAD-1B30-4C49DCCC1CA6}"/>
              </a:ext>
            </a:extLst>
          </p:cNvPr>
          <p:cNvSpPr>
            <a:spLocks noGrp="1"/>
          </p:cNvSpPr>
          <p:nvPr>
            <p:ph type="title"/>
          </p:nvPr>
        </p:nvSpPr>
        <p:spPr>
          <a:xfrm>
            <a:off x="1141413" y="618518"/>
            <a:ext cx="9203858" cy="1057882"/>
          </a:xfrm>
        </p:spPr>
        <p:txBody>
          <a:bodyPr/>
          <a:lstStyle/>
          <a:p>
            <a:r>
              <a:rPr lang="pt-PT" dirty="0"/>
              <a:t>Total </a:t>
            </a:r>
            <a:r>
              <a:rPr lang="pt-PT" dirty="0" err="1"/>
              <a:t>Payload</a:t>
            </a:r>
            <a:r>
              <a:rPr lang="pt-PT" dirty="0"/>
              <a:t> </a:t>
            </a:r>
            <a:r>
              <a:rPr lang="pt-PT" dirty="0" err="1"/>
              <a:t>Mass</a:t>
            </a:r>
            <a:endParaRPr lang="pt-PT" dirty="0"/>
          </a:p>
        </p:txBody>
      </p:sp>
      <p:sp>
        <p:nvSpPr>
          <p:cNvPr id="3" name="Marcador de Posição de Conteúdo 2">
            <a:extLst>
              <a:ext uri="{FF2B5EF4-FFF2-40B4-BE49-F238E27FC236}">
                <a16:creationId xmlns:a16="http://schemas.microsoft.com/office/drawing/2014/main" id="{015978B3-9AA6-36B4-D17E-B6191357B5E0}"/>
              </a:ext>
            </a:extLst>
          </p:cNvPr>
          <p:cNvSpPr>
            <a:spLocks noGrp="1"/>
          </p:cNvSpPr>
          <p:nvPr>
            <p:ph idx="1"/>
          </p:nvPr>
        </p:nvSpPr>
        <p:spPr/>
        <p:txBody>
          <a:bodyPr/>
          <a:lstStyle/>
          <a:p>
            <a:pPr marL="0" indent="0">
              <a:buNone/>
            </a:pPr>
            <a:r>
              <a:rPr lang="en-US" dirty="0"/>
              <a:t>We calculated the total payload carried by boosters from NASA</a:t>
            </a:r>
          </a:p>
          <a:p>
            <a:pPr marL="0" indent="0">
              <a:buNone/>
            </a:pPr>
            <a:r>
              <a:rPr lang="en-US" dirty="0"/>
              <a:t>as 45596 using the query below</a:t>
            </a:r>
            <a:endParaRPr lang="pt-PT" dirty="0"/>
          </a:p>
        </p:txBody>
      </p:sp>
      <p:pic>
        <p:nvPicPr>
          <p:cNvPr id="5" name="Imagem 4">
            <a:extLst>
              <a:ext uri="{FF2B5EF4-FFF2-40B4-BE49-F238E27FC236}">
                <a16:creationId xmlns:a16="http://schemas.microsoft.com/office/drawing/2014/main" id="{019DDFBF-6A5D-19BD-1502-942BC6DC5104}"/>
              </a:ext>
            </a:extLst>
          </p:cNvPr>
          <p:cNvPicPr>
            <a:picLocks noChangeAspect="1"/>
          </p:cNvPicPr>
          <p:nvPr/>
        </p:nvPicPr>
        <p:blipFill>
          <a:blip r:embed="rId2"/>
          <a:stretch>
            <a:fillRect/>
          </a:stretch>
        </p:blipFill>
        <p:spPr>
          <a:xfrm>
            <a:off x="2142564" y="3605234"/>
            <a:ext cx="7424061" cy="3051358"/>
          </a:xfrm>
          <a:prstGeom prst="rect">
            <a:avLst/>
          </a:prstGeom>
        </p:spPr>
      </p:pic>
    </p:spTree>
    <p:extLst>
      <p:ext uri="{BB962C8B-B14F-4D97-AF65-F5344CB8AC3E}">
        <p14:creationId xmlns:p14="http://schemas.microsoft.com/office/powerpoint/2010/main" val="898738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09D7A-86EB-E9E8-18A4-003F9870ADFC}"/>
              </a:ext>
            </a:extLst>
          </p:cNvPr>
          <p:cNvSpPr>
            <a:spLocks noGrp="1"/>
          </p:cNvSpPr>
          <p:nvPr>
            <p:ph type="title"/>
          </p:nvPr>
        </p:nvSpPr>
        <p:spPr>
          <a:xfrm>
            <a:off x="1141413" y="618518"/>
            <a:ext cx="9481763" cy="986164"/>
          </a:xfrm>
        </p:spPr>
        <p:txBody>
          <a:bodyPr/>
          <a:lstStyle/>
          <a:p>
            <a:r>
              <a:rPr lang="en-US" dirty="0"/>
              <a:t>Average Payload Mass by F9 v1.1</a:t>
            </a:r>
            <a:endParaRPr lang="pt-PT" dirty="0"/>
          </a:p>
        </p:txBody>
      </p:sp>
      <p:sp>
        <p:nvSpPr>
          <p:cNvPr id="3" name="Marcador de Posição de Conteúdo 2">
            <a:extLst>
              <a:ext uri="{FF2B5EF4-FFF2-40B4-BE49-F238E27FC236}">
                <a16:creationId xmlns:a16="http://schemas.microsoft.com/office/drawing/2014/main" id="{EF891EA0-32C1-7B64-59A9-21E37879A22B}"/>
              </a:ext>
            </a:extLst>
          </p:cNvPr>
          <p:cNvSpPr>
            <a:spLocks noGrp="1"/>
          </p:cNvSpPr>
          <p:nvPr>
            <p:ph idx="1"/>
          </p:nvPr>
        </p:nvSpPr>
        <p:spPr/>
        <p:txBody>
          <a:bodyPr/>
          <a:lstStyle/>
          <a:p>
            <a:pPr marL="0" indent="0">
              <a:buNone/>
            </a:pPr>
            <a:r>
              <a:rPr lang="en-US" dirty="0"/>
              <a:t>We calculated the average payload mass carried by booster version</a:t>
            </a:r>
          </a:p>
          <a:p>
            <a:pPr marL="0" indent="0">
              <a:buNone/>
            </a:pPr>
            <a:r>
              <a:rPr lang="en-US" dirty="0"/>
              <a:t>F9 v1.1 as 2928.4</a:t>
            </a:r>
            <a:endParaRPr lang="pt-PT" dirty="0"/>
          </a:p>
        </p:txBody>
      </p:sp>
      <p:pic>
        <p:nvPicPr>
          <p:cNvPr id="5" name="Imagem 4">
            <a:extLst>
              <a:ext uri="{FF2B5EF4-FFF2-40B4-BE49-F238E27FC236}">
                <a16:creationId xmlns:a16="http://schemas.microsoft.com/office/drawing/2014/main" id="{A40092F9-0BB4-B229-5A15-10034BD17EB0}"/>
              </a:ext>
            </a:extLst>
          </p:cNvPr>
          <p:cNvPicPr>
            <a:picLocks noChangeAspect="1"/>
          </p:cNvPicPr>
          <p:nvPr/>
        </p:nvPicPr>
        <p:blipFill>
          <a:blip r:embed="rId2"/>
          <a:stretch>
            <a:fillRect/>
          </a:stretch>
        </p:blipFill>
        <p:spPr>
          <a:xfrm>
            <a:off x="1511154" y="3309935"/>
            <a:ext cx="9166513" cy="3341876"/>
          </a:xfrm>
          <a:prstGeom prst="rect">
            <a:avLst/>
          </a:prstGeom>
        </p:spPr>
      </p:pic>
    </p:spTree>
    <p:extLst>
      <p:ext uri="{BB962C8B-B14F-4D97-AF65-F5344CB8AC3E}">
        <p14:creationId xmlns:p14="http://schemas.microsoft.com/office/powerpoint/2010/main" val="3017169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6E3C8-1A7D-BAE2-D760-345A50F664CC}"/>
              </a:ext>
            </a:extLst>
          </p:cNvPr>
          <p:cNvSpPr>
            <a:spLocks noGrp="1"/>
          </p:cNvSpPr>
          <p:nvPr>
            <p:ph type="title"/>
          </p:nvPr>
        </p:nvSpPr>
        <p:spPr>
          <a:xfrm>
            <a:off x="1141413" y="618518"/>
            <a:ext cx="9526587" cy="1084776"/>
          </a:xfrm>
        </p:spPr>
        <p:txBody>
          <a:bodyPr/>
          <a:lstStyle/>
          <a:p>
            <a:r>
              <a:rPr lang="en-US" dirty="0"/>
              <a:t>First Successful Ground Landing Date</a:t>
            </a:r>
            <a:endParaRPr lang="pt-PT" dirty="0"/>
          </a:p>
        </p:txBody>
      </p:sp>
      <p:sp>
        <p:nvSpPr>
          <p:cNvPr id="3" name="Marcador de Posição de Conteúdo 2">
            <a:extLst>
              <a:ext uri="{FF2B5EF4-FFF2-40B4-BE49-F238E27FC236}">
                <a16:creationId xmlns:a16="http://schemas.microsoft.com/office/drawing/2014/main" id="{B1DC3ACC-8DB9-A8B0-8541-6E0E537B0E03}"/>
              </a:ext>
            </a:extLst>
          </p:cNvPr>
          <p:cNvSpPr>
            <a:spLocks noGrp="1"/>
          </p:cNvSpPr>
          <p:nvPr>
            <p:ph idx="1"/>
          </p:nvPr>
        </p:nvSpPr>
        <p:spPr/>
        <p:txBody>
          <a:bodyPr/>
          <a:lstStyle/>
          <a:p>
            <a:pPr marL="0" indent="0">
              <a:buNone/>
            </a:pPr>
            <a:r>
              <a:rPr lang="en-US" dirty="0"/>
              <a:t>We use the min() function to find the result</a:t>
            </a:r>
          </a:p>
          <a:p>
            <a:pPr marL="0" indent="0">
              <a:buNone/>
            </a:pPr>
            <a:r>
              <a:rPr lang="en-US" dirty="0"/>
              <a:t>We observed that the dates of the first successful landing outcome on ground</a:t>
            </a:r>
          </a:p>
          <a:p>
            <a:pPr marL="0" indent="0">
              <a:buNone/>
            </a:pPr>
            <a:r>
              <a:rPr lang="en-US" dirty="0"/>
              <a:t>pad was 22nd December 2015</a:t>
            </a:r>
            <a:endParaRPr lang="pt-PT" dirty="0"/>
          </a:p>
        </p:txBody>
      </p:sp>
      <p:pic>
        <p:nvPicPr>
          <p:cNvPr id="5" name="Imagem 4">
            <a:extLst>
              <a:ext uri="{FF2B5EF4-FFF2-40B4-BE49-F238E27FC236}">
                <a16:creationId xmlns:a16="http://schemas.microsoft.com/office/drawing/2014/main" id="{D8C6C656-2093-10C8-1FB1-2E41ED2A5377}"/>
              </a:ext>
            </a:extLst>
          </p:cNvPr>
          <p:cNvPicPr>
            <a:picLocks noChangeAspect="1"/>
          </p:cNvPicPr>
          <p:nvPr/>
        </p:nvPicPr>
        <p:blipFill>
          <a:blip r:embed="rId2"/>
          <a:stretch>
            <a:fillRect/>
          </a:stretch>
        </p:blipFill>
        <p:spPr>
          <a:xfrm>
            <a:off x="2461242" y="4114800"/>
            <a:ext cx="6886927" cy="2373395"/>
          </a:xfrm>
          <a:prstGeom prst="rect">
            <a:avLst/>
          </a:prstGeom>
        </p:spPr>
      </p:pic>
    </p:spTree>
    <p:extLst>
      <p:ext uri="{BB962C8B-B14F-4D97-AF65-F5344CB8AC3E}">
        <p14:creationId xmlns:p14="http://schemas.microsoft.com/office/powerpoint/2010/main" val="243305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071DC-3644-C665-D07A-1AA539449FF8}"/>
              </a:ext>
            </a:extLst>
          </p:cNvPr>
          <p:cNvSpPr>
            <a:spLocks noGrp="1"/>
          </p:cNvSpPr>
          <p:nvPr>
            <p:ph type="title"/>
          </p:nvPr>
        </p:nvSpPr>
        <p:spPr>
          <a:xfrm>
            <a:off x="1141413" y="618518"/>
            <a:ext cx="9759669" cy="1273035"/>
          </a:xfrm>
        </p:spPr>
        <p:txBody>
          <a:bodyPr/>
          <a:lstStyle/>
          <a:p>
            <a:r>
              <a:rPr lang="en-US" dirty="0"/>
              <a:t>Successful Drone Ship Landing with Payload between 4000 and 6000</a:t>
            </a:r>
            <a:endParaRPr lang="pt-PT" dirty="0"/>
          </a:p>
        </p:txBody>
      </p:sp>
      <p:sp>
        <p:nvSpPr>
          <p:cNvPr id="3" name="Marcador de Posição de Conteúdo 2">
            <a:extLst>
              <a:ext uri="{FF2B5EF4-FFF2-40B4-BE49-F238E27FC236}">
                <a16:creationId xmlns:a16="http://schemas.microsoft.com/office/drawing/2014/main" id="{5DD5BBDD-FAC6-F19D-9231-2D4BA47FDCE8}"/>
              </a:ext>
            </a:extLst>
          </p:cNvPr>
          <p:cNvSpPr>
            <a:spLocks noGrp="1"/>
          </p:cNvSpPr>
          <p:nvPr>
            <p:ph idx="1"/>
          </p:nvPr>
        </p:nvSpPr>
        <p:spPr/>
        <p:txBody>
          <a:bodyPr/>
          <a:lstStyle/>
          <a:p>
            <a:pPr marL="0" indent="0">
              <a:buNone/>
            </a:pPr>
            <a:r>
              <a:rPr lang="en-US" dirty="0"/>
              <a:t>We used the WHERE clause to filter for boosters which have successfully landed on drone ship and applied the AND condition to determine successful landing with payload mass greater than 4000 but less than 6000</a:t>
            </a:r>
            <a:endParaRPr lang="pt-PT" dirty="0"/>
          </a:p>
        </p:txBody>
      </p:sp>
      <p:pic>
        <p:nvPicPr>
          <p:cNvPr id="5" name="Imagem 4">
            <a:extLst>
              <a:ext uri="{FF2B5EF4-FFF2-40B4-BE49-F238E27FC236}">
                <a16:creationId xmlns:a16="http://schemas.microsoft.com/office/drawing/2014/main" id="{90200E56-248C-4712-E409-2402DC9142E2}"/>
              </a:ext>
            </a:extLst>
          </p:cNvPr>
          <p:cNvPicPr>
            <a:picLocks noChangeAspect="1"/>
          </p:cNvPicPr>
          <p:nvPr/>
        </p:nvPicPr>
        <p:blipFill>
          <a:blip r:embed="rId2"/>
          <a:stretch>
            <a:fillRect/>
          </a:stretch>
        </p:blipFill>
        <p:spPr>
          <a:xfrm>
            <a:off x="2313210" y="3720024"/>
            <a:ext cx="6944912" cy="2842142"/>
          </a:xfrm>
          <a:prstGeom prst="rect">
            <a:avLst/>
          </a:prstGeom>
        </p:spPr>
      </p:pic>
    </p:spTree>
    <p:extLst>
      <p:ext uri="{BB962C8B-B14F-4D97-AF65-F5344CB8AC3E}">
        <p14:creationId xmlns:p14="http://schemas.microsoft.com/office/powerpoint/2010/main" val="1150756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E26F2-EBF6-69A3-9FCD-259CC2F49522}"/>
              </a:ext>
            </a:extLst>
          </p:cNvPr>
          <p:cNvSpPr>
            <a:spLocks noGrp="1"/>
          </p:cNvSpPr>
          <p:nvPr>
            <p:ph type="title"/>
          </p:nvPr>
        </p:nvSpPr>
        <p:spPr>
          <a:xfrm>
            <a:off x="1141413" y="618518"/>
            <a:ext cx="9185928" cy="1013058"/>
          </a:xfrm>
        </p:spPr>
        <p:txBody>
          <a:bodyPr>
            <a:normAutofit fontScale="90000"/>
          </a:bodyPr>
          <a:lstStyle/>
          <a:p>
            <a:r>
              <a:rPr lang="en-US" dirty="0"/>
              <a:t>Total Number of Successful and Failure Mission Outcomes</a:t>
            </a:r>
            <a:endParaRPr lang="pt-PT" dirty="0"/>
          </a:p>
        </p:txBody>
      </p:sp>
      <p:sp>
        <p:nvSpPr>
          <p:cNvPr id="3" name="Marcador de Posição de Conteúdo 2">
            <a:extLst>
              <a:ext uri="{FF2B5EF4-FFF2-40B4-BE49-F238E27FC236}">
                <a16:creationId xmlns:a16="http://schemas.microsoft.com/office/drawing/2014/main" id="{FC8584ED-5903-BFE6-5706-4DB311C546B7}"/>
              </a:ext>
            </a:extLst>
          </p:cNvPr>
          <p:cNvSpPr>
            <a:spLocks noGrp="1"/>
          </p:cNvSpPr>
          <p:nvPr>
            <p:ph idx="1"/>
          </p:nvPr>
        </p:nvSpPr>
        <p:spPr/>
        <p:txBody>
          <a:bodyPr/>
          <a:lstStyle/>
          <a:p>
            <a:pPr marL="0" indent="0">
              <a:buNone/>
            </a:pPr>
            <a:r>
              <a:rPr lang="en-US" dirty="0"/>
              <a:t>We used wildcard like ‘%’ to filter for WHERE </a:t>
            </a:r>
            <a:r>
              <a:rPr lang="en-US" dirty="0" err="1"/>
              <a:t>MissionOutcome</a:t>
            </a:r>
            <a:r>
              <a:rPr lang="en-US" dirty="0"/>
              <a:t> was a success or a failure.</a:t>
            </a:r>
            <a:endParaRPr lang="pt-PT" dirty="0"/>
          </a:p>
        </p:txBody>
      </p:sp>
      <p:pic>
        <p:nvPicPr>
          <p:cNvPr id="5" name="Imagem 4">
            <a:extLst>
              <a:ext uri="{FF2B5EF4-FFF2-40B4-BE49-F238E27FC236}">
                <a16:creationId xmlns:a16="http://schemas.microsoft.com/office/drawing/2014/main" id="{1A3ACCB5-8F8B-4B08-8FD6-C7FD1253E150}"/>
              </a:ext>
            </a:extLst>
          </p:cNvPr>
          <p:cNvPicPr>
            <a:picLocks noChangeAspect="1"/>
          </p:cNvPicPr>
          <p:nvPr/>
        </p:nvPicPr>
        <p:blipFill>
          <a:blip r:embed="rId2"/>
          <a:stretch>
            <a:fillRect/>
          </a:stretch>
        </p:blipFill>
        <p:spPr>
          <a:xfrm>
            <a:off x="2441293" y="3016250"/>
            <a:ext cx="8606118" cy="3531568"/>
          </a:xfrm>
          <a:prstGeom prst="rect">
            <a:avLst/>
          </a:prstGeom>
        </p:spPr>
      </p:pic>
    </p:spTree>
    <p:extLst>
      <p:ext uri="{BB962C8B-B14F-4D97-AF65-F5344CB8AC3E}">
        <p14:creationId xmlns:p14="http://schemas.microsoft.com/office/powerpoint/2010/main" val="4007526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EA702-80A7-7444-5B40-C6647ABC9686}"/>
              </a:ext>
            </a:extLst>
          </p:cNvPr>
          <p:cNvSpPr>
            <a:spLocks noGrp="1"/>
          </p:cNvSpPr>
          <p:nvPr>
            <p:ph type="title"/>
          </p:nvPr>
        </p:nvSpPr>
        <p:spPr>
          <a:xfrm>
            <a:off x="1141413" y="618518"/>
            <a:ext cx="9338328" cy="1093741"/>
          </a:xfrm>
        </p:spPr>
        <p:txBody>
          <a:bodyPr/>
          <a:lstStyle/>
          <a:p>
            <a:r>
              <a:rPr lang="pt-PT" dirty="0" err="1"/>
              <a:t>Boosters</a:t>
            </a:r>
            <a:r>
              <a:rPr lang="pt-PT" dirty="0"/>
              <a:t> </a:t>
            </a:r>
            <a:r>
              <a:rPr lang="pt-PT" dirty="0" err="1"/>
              <a:t>Carried</a:t>
            </a:r>
            <a:r>
              <a:rPr lang="pt-PT" dirty="0"/>
              <a:t> </a:t>
            </a:r>
            <a:r>
              <a:rPr lang="pt-PT" dirty="0" err="1"/>
              <a:t>Maximum</a:t>
            </a:r>
            <a:r>
              <a:rPr lang="pt-PT" dirty="0"/>
              <a:t> </a:t>
            </a:r>
            <a:r>
              <a:rPr lang="pt-PT" dirty="0" err="1"/>
              <a:t>Payload</a:t>
            </a:r>
            <a:endParaRPr lang="pt-PT" dirty="0"/>
          </a:p>
        </p:txBody>
      </p:sp>
      <p:sp>
        <p:nvSpPr>
          <p:cNvPr id="3" name="Marcador de Posição de Conteúdo 2">
            <a:extLst>
              <a:ext uri="{FF2B5EF4-FFF2-40B4-BE49-F238E27FC236}">
                <a16:creationId xmlns:a16="http://schemas.microsoft.com/office/drawing/2014/main" id="{0F9A319F-0614-5726-1C3A-1FB25D47E372}"/>
              </a:ext>
            </a:extLst>
          </p:cNvPr>
          <p:cNvSpPr>
            <a:spLocks noGrp="1"/>
          </p:cNvSpPr>
          <p:nvPr>
            <p:ph idx="1"/>
          </p:nvPr>
        </p:nvSpPr>
        <p:spPr/>
        <p:txBody>
          <a:bodyPr>
            <a:normAutofit fontScale="92500" lnSpcReduction="10000"/>
          </a:bodyPr>
          <a:lstStyle/>
          <a:p>
            <a:pPr marL="0" indent="0">
              <a:buNone/>
            </a:pPr>
            <a:r>
              <a:rPr lang="en-US" dirty="0"/>
              <a:t>We determined the</a:t>
            </a:r>
          </a:p>
          <a:p>
            <a:pPr marL="0" indent="0">
              <a:buNone/>
            </a:pPr>
            <a:r>
              <a:rPr lang="en-US" dirty="0"/>
              <a:t>booster that have</a:t>
            </a:r>
          </a:p>
          <a:p>
            <a:pPr marL="0" indent="0">
              <a:buNone/>
            </a:pPr>
            <a:r>
              <a:rPr lang="en-US" dirty="0"/>
              <a:t>carried the maximum</a:t>
            </a:r>
          </a:p>
          <a:p>
            <a:pPr marL="0" indent="0">
              <a:buNone/>
            </a:pPr>
            <a:r>
              <a:rPr lang="en-US" dirty="0"/>
              <a:t>payload using a</a:t>
            </a:r>
          </a:p>
          <a:p>
            <a:pPr marL="0" indent="0">
              <a:buNone/>
            </a:pPr>
            <a:r>
              <a:rPr lang="en-US" dirty="0"/>
              <a:t>subquery in the</a:t>
            </a:r>
          </a:p>
          <a:p>
            <a:pPr marL="0" indent="0">
              <a:buNone/>
            </a:pPr>
            <a:r>
              <a:rPr lang="en-US" dirty="0"/>
              <a:t>WHERE clause and</a:t>
            </a:r>
          </a:p>
          <a:p>
            <a:pPr marL="0" indent="0">
              <a:buNone/>
            </a:pPr>
            <a:r>
              <a:rPr lang="en-US" dirty="0"/>
              <a:t>the MAX() function</a:t>
            </a:r>
            <a:endParaRPr lang="pt-PT" dirty="0"/>
          </a:p>
        </p:txBody>
      </p:sp>
      <p:pic>
        <p:nvPicPr>
          <p:cNvPr id="5" name="Imagem 4">
            <a:extLst>
              <a:ext uri="{FF2B5EF4-FFF2-40B4-BE49-F238E27FC236}">
                <a16:creationId xmlns:a16="http://schemas.microsoft.com/office/drawing/2014/main" id="{19E4D1D0-A793-9E16-9C0F-60BC2656D59C}"/>
              </a:ext>
            </a:extLst>
          </p:cNvPr>
          <p:cNvPicPr>
            <a:picLocks noChangeAspect="1"/>
          </p:cNvPicPr>
          <p:nvPr/>
        </p:nvPicPr>
        <p:blipFill>
          <a:blip r:embed="rId2"/>
          <a:stretch>
            <a:fillRect/>
          </a:stretch>
        </p:blipFill>
        <p:spPr>
          <a:xfrm>
            <a:off x="4092987" y="1648850"/>
            <a:ext cx="6954424" cy="4042175"/>
          </a:xfrm>
          <a:prstGeom prst="rect">
            <a:avLst/>
          </a:prstGeom>
        </p:spPr>
      </p:pic>
    </p:spTree>
    <p:extLst>
      <p:ext uri="{BB962C8B-B14F-4D97-AF65-F5344CB8AC3E}">
        <p14:creationId xmlns:p14="http://schemas.microsoft.com/office/powerpoint/2010/main" val="135642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034B97-E4EC-24E9-7320-63432884E75C}"/>
              </a:ext>
            </a:extLst>
          </p:cNvPr>
          <p:cNvSpPr>
            <a:spLocks noGrp="1"/>
          </p:cNvSpPr>
          <p:nvPr>
            <p:ph type="title"/>
          </p:nvPr>
        </p:nvSpPr>
        <p:spPr/>
        <p:txBody>
          <a:bodyPr/>
          <a:lstStyle/>
          <a:p>
            <a:r>
              <a:rPr lang="pt-PT" dirty="0" err="1"/>
              <a:t>Executive</a:t>
            </a:r>
            <a:r>
              <a:rPr lang="pt-PT" dirty="0"/>
              <a:t> </a:t>
            </a:r>
            <a:r>
              <a:rPr lang="pt-PT" dirty="0" err="1"/>
              <a:t>Summary</a:t>
            </a:r>
            <a:endParaRPr lang="pt-PT" dirty="0"/>
          </a:p>
        </p:txBody>
      </p:sp>
      <p:sp>
        <p:nvSpPr>
          <p:cNvPr id="3" name="Marcador de Posição de Conteúdo 2">
            <a:extLst>
              <a:ext uri="{FF2B5EF4-FFF2-40B4-BE49-F238E27FC236}">
                <a16:creationId xmlns:a16="http://schemas.microsoft.com/office/drawing/2014/main" id="{D26612A1-FFFE-34F0-96AF-CD3AF378318A}"/>
              </a:ext>
            </a:extLst>
          </p:cNvPr>
          <p:cNvSpPr>
            <a:spLocks noGrp="1"/>
          </p:cNvSpPr>
          <p:nvPr>
            <p:ph idx="1"/>
          </p:nvPr>
        </p:nvSpPr>
        <p:spPr>
          <a:xfrm>
            <a:off x="1141412" y="2249487"/>
            <a:ext cx="10189976" cy="3810654"/>
          </a:xfrm>
        </p:spPr>
        <p:txBody>
          <a:bodyPr>
            <a:normAutofit fontScale="47500" lnSpcReduction="20000"/>
          </a:bodyPr>
          <a:lstStyle/>
          <a:p>
            <a:pPr marL="0" indent="0">
              <a:buNone/>
            </a:pPr>
            <a:r>
              <a:rPr lang="en-US" dirty="0"/>
              <a:t>Summary of methodologies</a:t>
            </a:r>
          </a:p>
          <a:p>
            <a:r>
              <a:rPr lang="en-US" dirty="0"/>
              <a:t>- Data collection</a:t>
            </a:r>
          </a:p>
          <a:p>
            <a:r>
              <a:rPr lang="en-US" dirty="0"/>
              <a:t>- Data wrangling</a:t>
            </a:r>
          </a:p>
          <a:p>
            <a:r>
              <a:rPr lang="en-US" dirty="0"/>
              <a:t>- Exploratory Data Analysis with Data Visualization</a:t>
            </a:r>
          </a:p>
          <a:p>
            <a:r>
              <a:rPr lang="en-US" dirty="0"/>
              <a:t>- Exploratory Data Analysis with SQL</a:t>
            </a:r>
          </a:p>
          <a:p>
            <a:r>
              <a:rPr lang="en-US" dirty="0"/>
              <a:t>- Building an interactive map with Folium</a:t>
            </a:r>
          </a:p>
          <a:p>
            <a:r>
              <a:rPr lang="en-US" dirty="0"/>
              <a:t>- Predictive analysis (Classification)</a:t>
            </a:r>
          </a:p>
          <a:p>
            <a:pPr marL="0" indent="0">
              <a:buNone/>
            </a:pPr>
            <a:endParaRPr lang="en-US" dirty="0"/>
          </a:p>
          <a:p>
            <a:pPr marL="0" indent="0">
              <a:buNone/>
            </a:pPr>
            <a:r>
              <a:rPr lang="en-US" dirty="0"/>
              <a:t>Summary of all results</a:t>
            </a:r>
          </a:p>
          <a:p>
            <a:r>
              <a:rPr lang="en-US" dirty="0"/>
              <a:t>- Exploratory Data Analysis results</a:t>
            </a:r>
          </a:p>
          <a:p>
            <a:r>
              <a:rPr lang="en-US" dirty="0"/>
              <a:t>- Interactive analytics demo in screenshots</a:t>
            </a:r>
          </a:p>
          <a:p>
            <a:r>
              <a:rPr lang="en-US" dirty="0"/>
              <a:t>- Predictive analysis results</a:t>
            </a:r>
            <a:endParaRPr lang="pt-PT" dirty="0"/>
          </a:p>
        </p:txBody>
      </p:sp>
    </p:spTree>
    <p:extLst>
      <p:ext uri="{BB962C8B-B14F-4D97-AF65-F5344CB8AC3E}">
        <p14:creationId xmlns:p14="http://schemas.microsoft.com/office/powerpoint/2010/main" val="1050864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37C1B5-5587-D0DF-AC04-D257FE685CED}"/>
              </a:ext>
            </a:extLst>
          </p:cNvPr>
          <p:cNvSpPr>
            <a:spLocks noGrp="1"/>
          </p:cNvSpPr>
          <p:nvPr>
            <p:ph type="title"/>
          </p:nvPr>
        </p:nvSpPr>
        <p:spPr/>
        <p:txBody>
          <a:bodyPr/>
          <a:lstStyle/>
          <a:p>
            <a:r>
              <a:rPr lang="pt-PT" dirty="0"/>
              <a:t>2015 </a:t>
            </a:r>
            <a:r>
              <a:rPr lang="pt-PT" dirty="0" err="1"/>
              <a:t>Launch</a:t>
            </a:r>
            <a:r>
              <a:rPr lang="pt-PT" dirty="0"/>
              <a:t> Records</a:t>
            </a:r>
          </a:p>
        </p:txBody>
      </p:sp>
      <p:sp>
        <p:nvSpPr>
          <p:cNvPr id="3" name="Marcador de Posição de Conteúdo 2">
            <a:extLst>
              <a:ext uri="{FF2B5EF4-FFF2-40B4-BE49-F238E27FC236}">
                <a16:creationId xmlns:a16="http://schemas.microsoft.com/office/drawing/2014/main" id="{D188F9A9-E936-6D2F-9BE6-60CB5601E400}"/>
              </a:ext>
            </a:extLst>
          </p:cNvPr>
          <p:cNvSpPr>
            <a:spLocks noGrp="1"/>
          </p:cNvSpPr>
          <p:nvPr>
            <p:ph idx="1"/>
          </p:nvPr>
        </p:nvSpPr>
        <p:spPr/>
        <p:txBody>
          <a:bodyPr/>
          <a:lstStyle/>
          <a:p>
            <a:pPr marL="0" indent="0">
              <a:buNone/>
            </a:pPr>
            <a:r>
              <a:rPr lang="en-US" dirty="0"/>
              <a:t>We used a combinations of the WHERE clause, LIKE, AND, and BETWEEN</a:t>
            </a:r>
          </a:p>
          <a:p>
            <a:pPr marL="0" indent="0">
              <a:buNone/>
            </a:pPr>
            <a:r>
              <a:rPr lang="en-US" dirty="0"/>
              <a:t>conditions to filter for failed landing outcomes in drone ship, their booster</a:t>
            </a:r>
          </a:p>
          <a:p>
            <a:pPr marL="0" indent="0">
              <a:buNone/>
            </a:pPr>
            <a:r>
              <a:rPr lang="en-US" dirty="0"/>
              <a:t>versions, and launch site names for year 2015</a:t>
            </a:r>
            <a:endParaRPr lang="pt-PT" dirty="0"/>
          </a:p>
        </p:txBody>
      </p:sp>
      <p:pic>
        <p:nvPicPr>
          <p:cNvPr id="5" name="Imagem 4">
            <a:extLst>
              <a:ext uri="{FF2B5EF4-FFF2-40B4-BE49-F238E27FC236}">
                <a16:creationId xmlns:a16="http://schemas.microsoft.com/office/drawing/2014/main" id="{CAD6396A-D0E3-ED9A-151B-A1CE7CB20019}"/>
              </a:ext>
            </a:extLst>
          </p:cNvPr>
          <p:cNvPicPr>
            <a:picLocks noChangeAspect="1"/>
          </p:cNvPicPr>
          <p:nvPr/>
        </p:nvPicPr>
        <p:blipFill>
          <a:blip r:embed="rId2"/>
          <a:stretch>
            <a:fillRect/>
          </a:stretch>
        </p:blipFill>
        <p:spPr>
          <a:xfrm>
            <a:off x="1938688" y="4091009"/>
            <a:ext cx="7886629" cy="2644782"/>
          </a:xfrm>
          <a:prstGeom prst="rect">
            <a:avLst/>
          </a:prstGeom>
        </p:spPr>
      </p:pic>
    </p:spTree>
    <p:extLst>
      <p:ext uri="{BB962C8B-B14F-4D97-AF65-F5344CB8AC3E}">
        <p14:creationId xmlns:p14="http://schemas.microsoft.com/office/powerpoint/2010/main" val="3731560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6F54E3-DF5E-AFD3-C404-BDD1B35EB507}"/>
              </a:ext>
            </a:extLst>
          </p:cNvPr>
          <p:cNvSpPr>
            <a:spLocks noGrp="1"/>
          </p:cNvSpPr>
          <p:nvPr>
            <p:ph type="title"/>
          </p:nvPr>
        </p:nvSpPr>
        <p:spPr>
          <a:xfrm>
            <a:off x="1141413" y="618518"/>
            <a:ext cx="9275575" cy="1111670"/>
          </a:xfrm>
        </p:spPr>
        <p:txBody>
          <a:bodyPr/>
          <a:lstStyle/>
          <a:p>
            <a:r>
              <a:rPr lang="en-US" dirty="0"/>
              <a:t>Rank Landing Outcomes Between 2010-06-04 and 2017-03-20</a:t>
            </a:r>
            <a:endParaRPr lang="pt-PT" dirty="0"/>
          </a:p>
        </p:txBody>
      </p:sp>
      <p:sp>
        <p:nvSpPr>
          <p:cNvPr id="3" name="Marcador de Posição de Conteúdo 2">
            <a:extLst>
              <a:ext uri="{FF2B5EF4-FFF2-40B4-BE49-F238E27FC236}">
                <a16:creationId xmlns:a16="http://schemas.microsoft.com/office/drawing/2014/main" id="{5B02105B-9C7A-76D3-B1B6-0BD93876AD1C}"/>
              </a:ext>
            </a:extLst>
          </p:cNvPr>
          <p:cNvSpPr>
            <a:spLocks noGrp="1"/>
          </p:cNvSpPr>
          <p:nvPr>
            <p:ph idx="1"/>
          </p:nvPr>
        </p:nvSpPr>
        <p:spPr>
          <a:xfrm>
            <a:off x="1141411" y="2249486"/>
            <a:ext cx="10476847" cy="3801689"/>
          </a:xfrm>
        </p:spPr>
        <p:txBody>
          <a:bodyPr>
            <a:normAutofit fontScale="47500" lnSpcReduction="20000"/>
          </a:bodyPr>
          <a:lstStyle/>
          <a:p>
            <a:pPr marL="0" indent="0">
              <a:buNone/>
            </a:pPr>
            <a:r>
              <a:rPr lang="en-US" dirty="0"/>
              <a:t>We selected Landing outcomes</a:t>
            </a:r>
          </a:p>
          <a:p>
            <a:pPr marL="0" indent="0">
              <a:buNone/>
            </a:pPr>
            <a:r>
              <a:rPr lang="en-US" dirty="0"/>
              <a:t>and the COUNT of landing</a:t>
            </a:r>
          </a:p>
          <a:p>
            <a:pPr marL="0" indent="0">
              <a:buNone/>
            </a:pPr>
            <a:r>
              <a:rPr lang="en-US" dirty="0"/>
              <a:t>outcomes from the data and</a:t>
            </a:r>
          </a:p>
          <a:p>
            <a:pPr marL="0" indent="0">
              <a:buNone/>
            </a:pPr>
            <a:r>
              <a:rPr lang="en-US" dirty="0"/>
              <a:t>used the WHERE clause to</a:t>
            </a:r>
          </a:p>
          <a:p>
            <a:pPr marL="0" indent="0">
              <a:buNone/>
            </a:pPr>
            <a:r>
              <a:rPr lang="en-US" dirty="0"/>
              <a:t>filter for landing outcomes</a:t>
            </a:r>
          </a:p>
          <a:p>
            <a:pPr marL="0" indent="0">
              <a:buNone/>
            </a:pPr>
            <a:r>
              <a:rPr lang="en-US" dirty="0"/>
              <a:t>BETWEEN 2010-06-04 to</a:t>
            </a:r>
          </a:p>
          <a:p>
            <a:pPr marL="0" indent="0">
              <a:buNone/>
            </a:pPr>
            <a:r>
              <a:rPr lang="en-US" dirty="0"/>
              <a:t>2010-03-20.</a:t>
            </a:r>
          </a:p>
          <a:p>
            <a:pPr marL="0" indent="0">
              <a:buNone/>
            </a:pPr>
            <a:r>
              <a:rPr lang="en-US" dirty="0"/>
              <a:t>We applied the GROUP BY</a:t>
            </a:r>
          </a:p>
          <a:p>
            <a:pPr marL="0" indent="0">
              <a:buNone/>
            </a:pPr>
            <a:r>
              <a:rPr lang="en-US" dirty="0"/>
              <a:t>clause to group the landing</a:t>
            </a:r>
          </a:p>
          <a:p>
            <a:pPr marL="0" indent="0">
              <a:buNone/>
            </a:pPr>
            <a:r>
              <a:rPr lang="en-US" dirty="0"/>
              <a:t>outcomes and the ORDER BY</a:t>
            </a:r>
          </a:p>
          <a:p>
            <a:pPr marL="0" indent="0">
              <a:buNone/>
            </a:pPr>
            <a:r>
              <a:rPr lang="en-US" dirty="0"/>
              <a:t>clause to order the grouped</a:t>
            </a:r>
          </a:p>
          <a:p>
            <a:pPr marL="0" indent="0">
              <a:buNone/>
            </a:pPr>
            <a:r>
              <a:rPr lang="en-US" dirty="0"/>
              <a:t>landing outcome in</a:t>
            </a:r>
          </a:p>
          <a:p>
            <a:pPr marL="0" indent="0">
              <a:buNone/>
            </a:pPr>
            <a:r>
              <a:rPr lang="en-US" dirty="0"/>
              <a:t>descending order.</a:t>
            </a:r>
            <a:endParaRPr lang="pt-PT" dirty="0"/>
          </a:p>
        </p:txBody>
      </p:sp>
      <p:pic>
        <p:nvPicPr>
          <p:cNvPr id="5" name="Imagem 4">
            <a:extLst>
              <a:ext uri="{FF2B5EF4-FFF2-40B4-BE49-F238E27FC236}">
                <a16:creationId xmlns:a16="http://schemas.microsoft.com/office/drawing/2014/main" id="{AD43317D-C5ED-E75F-915E-EC85172EF528}"/>
              </a:ext>
            </a:extLst>
          </p:cNvPr>
          <p:cNvPicPr>
            <a:picLocks noChangeAspect="1"/>
          </p:cNvPicPr>
          <p:nvPr/>
        </p:nvPicPr>
        <p:blipFill>
          <a:blip r:embed="rId2"/>
          <a:stretch>
            <a:fillRect/>
          </a:stretch>
        </p:blipFill>
        <p:spPr>
          <a:xfrm>
            <a:off x="4338918" y="2444663"/>
            <a:ext cx="6605109" cy="3606512"/>
          </a:xfrm>
          <a:prstGeom prst="rect">
            <a:avLst/>
          </a:prstGeom>
        </p:spPr>
      </p:pic>
    </p:spTree>
    <p:extLst>
      <p:ext uri="{BB962C8B-B14F-4D97-AF65-F5344CB8AC3E}">
        <p14:creationId xmlns:p14="http://schemas.microsoft.com/office/powerpoint/2010/main" val="1716821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4A2FB-36E5-9F8B-9981-92219B66CC8E}"/>
              </a:ext>
            </a:extLst>
          </p:cNvPr>
          <p:cNvSpPr>
            <a:spLocks noGrp="1"/>
          </p:cNvSpPr>
          <p:nvPr>
            <p:ph type="title"/>
          </p:nvPr>
        </p:nvSpPr>
        <p:spPr>
          <a:xfrm>
            <a:off x="1141412" y="618517"/>
            <a:ext cx="10234799" cy="4276211"/>
          </a:xfrm>
        </p:spPr>
        <p:txBody>
          <a:bodyPr/>
          <a:lstStyle/>
          <a:p>
            <a:r>
              <a:rPr lang="pt-PT" dirty="0"/>
              <a:t>LAUNCH SITES PROXIMITIES ANALYSIS</a:t>
            </a:r>
          </a:p>
        </p:txBody>
      </p:sp>
      <p:sp>
        <p:nvSpPr>
          <p:cNvPr id="3" name="Marcador de Posição de Conteúdo 2">
            <a:extLst>
              <a:ext uri="{FF2B5EF4-FFF2-40B4-BE49-F238E27FC236}">
                <a16:creationId xmlns:a16="http://schemas.microsoft.com/office/drawing/2014/main" id="{5989979B-4286-2467-BA23-295C2A5A9146}"/>
              </a:ext>
            </a:extLst>
          </p:cNvPr>
          <p:cNvSpPr>
            <a:spLocks noGrp="1"/>
          </p:cNvSpPr>
          <p:nvPr>
            <p:ph idx="1"/>
          </p:nvPr>
        </p:nvSpPr>
        <p:spPr/>
        <p:txBody>
          <a:bodyPr/>
          <a:lstStyle/>
          <a:p>
            <a:endParaRPr lang="pt-PT" dirty="0"/>
          </a:p>
        </p:txBody>
      </p:sp>
    </p:spTree>
    <p:extLst>
      <p:ext uri="{BB962C8B-B14F-4D97-AF65-F5344CB8AC3E}">
        <p14:creationId xmlns:p14="http://schemas.microsoft.com/office/powerpoint/2010/main" val="2944260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3CCA3-8F47-123F-4240-8CBA15F69963}"/>
              </a:ext>
            </a:extLst>
          </p:cNvPr>
          <p:cNvSpPr>
            <a:spLocks noGrp="1"/>
          </p:cNvSpPr>
          <p:nvPr>
            <p:ph type="title"/>
          </p:nvPr>
        </p:nvSpPr>
        <p:spPr/>
        <p:txBody>
          <a:bodyPr/>
          <a:lstStyle/>
          <a:p>
            <a:r>
              <a:rPr lang="en-US" dirty="0"/>
              <a:t>Location of all the Launch Sites</a:t>
            </a:r>
            <a:endParaRPr lang="pt-PT" dirty="0"/>
          </a:p>
        </p:txBody>
      </p:sp>
      <p:sp>
        <p:nvSpPr>
          <p:cNvPr id="3" name="Marcador de Posição de Conteúdo 2">
            <a:extLst>
              <a:ext uri="{FF2B5EF4-FFF2-40B4-BE49-F238E27FC236}">
                <a16:creationId xmlns:a16="http://schemas.microsoft.com/office/drawing/2014/main" id="{C3964B33-7DFD-B121-086F-B322C63DE34C}"/>
              </a:ext>
            </a:extLst>
          </p:cNvPr>
          <p:cNvSpPr>
            <a:spLocks noGrp="1"/>
          </p:cNvSpPr>
          <p:nvPr>
            <p:ph idx="1"/>
          </p:nvPr>
        </p:nvSpPr>
        <p:spPr/>
        <p:txBody>
          <a:bodyPr/>
          <a:lstStyle/>
          <a:p>
            <a:pPr marL="0" indent="0">
              <a:buNone/>
            </a:pPr>
            <a:r>
              <a:rPr lang="en-US" dirty="0"/>
              <a:t>We can see that</a:t>
            </a:r>
          </a:p>
          <a:p>
            <a:pPr marL="0" indent="0">
              <a:buNone/>
            </a:pPr>
            <a:r>
              <a:rPr lang="en-US" dirty="0"/>
              <a:t>all the SpaceX</a:t>
            </a:r>
          </a:p>
          <a:p>
            <a:pPr marL="0" indent="0">
              <a:buNone/>
            </a:pPr>
            <a:r>
              <a:rPr lang="en-US" dirty="0"/>
              <a:t>launch sites are</a:t>
            </a:r>
          </a:p>
          <a:p>
            <a:pPr marL="0" indent="0">
              <a:buNone/>
            </a:pPr>
            <a:r>
              <a:rPr lang="en-US" dirty="0"/>
              <a:t>located inside</a:t>
            </a:r>
          </a:p>
          <a:p>
            <a:pPr marL="0" indent="0">
              <a:buNone/>
            </a:pPr>
            <a:r>
              <a:rPr lang="en-US" dirty="0"/>
              <a:t>the United</a:t>
            </a:r>
          </a:p>
          <a:p>
            <a:pPr marL="0" indent="0">
              <a:buNone/>
            </a:pPr>
            <a:r>
              <a:rPr lang="en-US" dirty="0"/>
              <a:t>States</a:t>
            </a:r>
            <a:endParaRPr lang="pt-PT" dirty="0"/>
          </a:p>
        </p:txBody>
      </p:sp>
      <p:pic>
        <p:nvPicPr>
          <p:cNvPr id="5" name="Imagem 4">
            <a:extLst>
              <a:ext uri="{FF2B5EF4-FFF2-40B4-BE49-F238E27FC236}">
                <a16:creationId xmlns:a16="http://schemas.microsoft.com/office/drawing/2014/main" id="{01588C9A-1A21-4F35-D316-A78A053FE705}"/>
              </a:ext>
            </a:extLst>
          </p:cNvPr>
          <p:cNvPicPr>
            <a:picLocks noChangeAspect="1"/>
          </p:cNvPicPr>
          <p:nvPr/>
        </p:nvPicPr>
        <p:blipFill>
          <a:blip r:embed="rId2"/>
          <a:stretch>
            <a:fillRect/>
          </a:stretch>
        </p:blipFill>
        <p:spPr>
          <a:xfrm>
            <a:off x="4023165" y="1994675"/>
            <a:ext cx="6423331" cy="4051338"/>
          </a:xfrm>
          <a:prstGeom prst="rect">
            <a:avLst/>
          </a:prstGeom>
        </p:spPr>
      </p:pic>
    </p:spTree>
    <p:extLst>
      <p:ext uri="{BB962C8B-B14F-4D97-AF65-F5344CB8AC3E}">
        <p14:creationId xmlns:p14="http://schemas.microsoft.com/office/powerpoint/2010/main" val="84430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E8E88-24F8-9847-FFB3-B552F7C9A000}"/>
              </a:ext>
            </a:extLst>
          </p:cNvPr>
          <p:cNvSpPr>
            <a:spLocks noGrp="1"/>
          </p:cNvSpPr>
          <p:nvPr>
            <p:ph type="title"/>
          </p:nvPr>
        </p:nvSpPr>
        <p:spPr/>
        <p:txBody>
          <a:bodyPr/>
          <a:lstStyle/>
          <a:p>
            <a:r>
              <a:rPr lang="en-US" dirty="0"/>
              <a:t>Markers showing launch sites with color labels</a:t>
            </a:r>
            <a:endParaRPr lang="pt-PT" dirty="0"/>
          </a:p>
        </p:txBody>
      </p:sp>
      <p:pic>
        <p:nvPicPr>
          <p:cNvPr id="5" name="Marcador de Posição de Conteúdo 4">
            <a:extLst>
              <a:ext uri="{FF2B5EF4-FFF2-40B4-BE49-F238E27FC236}">
                <a16:creationId xmlns:a16="http://schemas.microsoft.com/office/drawing/2014/main" id="{CCBC5FB3-8ECD-7ACD-4923-1ECB35B58A2C}"/>
              </a:ext>
            </a:extLst>
          </p:cNvPr>
          <p:cNvPicPr>
            <a:picLocks noGrp="1" noChangeAspect="1"/>
          </p:cNvPicPr>
          <p:nvPr>
            <p:ph idx="1"/>
          </p:nvPr>
        </p:nvPicPr>
        <p:blipFill>
          <a:blip r:embed="rId2"/>
          <a:stretch>
            <a:fillRect/>
          </a:stretch>
        </p:blipFill>
        <p:spPr>
          <a:xfrm>
            <a:off x="2378233" y="2249488"/>
            <a:ext cx="7432360" cy="3541712"/>
          </a:xfrm>
        </p:spPr>
      </p:pic>
    </p:spTree>
    <p:extLst>
      <p:ext uri="{BB962C8B-B14F-4D97-AF65-F5344CB8AC3E}">
        <p14:creationId xmlns:p14="http://schemas.microsoft.com/office/powerpoint/2010/main" val="13557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BDA14-3557-909F-6DE0-120E7BD53790}"/>
              </a:ext>
            </a:extLst>
          </p:cNvPr>
          <p:cNvSpPr>
            <a:spLocks noGrp="1"/>
          </p:cNvSpPr>
          <p:nvPr>
            <p:ph type="title"/>
          </p:nvPr>
        </p:nvSpPr>
        <p:spPr/>
        <p:txBody>
          <a:bodyPr/>
          <a:lstStyle/>
          <a:p>
            <a:r>
              <a:rPr lang="en-US" dirty="0"/>
              <a:t>Launch Sites Distance to Landmarks</a:t>
            </a:r>
            <a:endParaRPr lang="pt-PT" dirty="0"/>
          </a:p>
        </p:txBody>
      </p:sp>
      <p:pic>
        <p:nvPicPr>
          <p:cNvPr id="5" name="Marcador de Posição de Conteúdo 4">
            <a:extLst>
              <a:ext uri="{FF2B5EF4-FFF2-40B4-BE49-F238E27FC236}">
                <a16:creationId xmlns:a16="http://schemas.microsoft.com/office/drawing/2014/main" id="{B095A77C-E3C2-5B84-0147-AE0BF4992BF4}"/>
              </a:ext>
            </a:extLst>
          </p:cNvPr>
          <p:cNvPicPr>
            <a:picLocks noGrp="1" noChangeAspect="1"/>
          </p:cNvPicPr>
          <p:nvPr>
            <p:ph idx="1"/>
          </p:nvPr>
        </p:nvPicPr>
        <p:blipFill>
          <a:blip r:embed="rId2"/>
          <a:stretch>
            <a:fillRect/>
          </a:stretch>
        </p:blipFill>
        <p:spPr>
          <a:xfrm>
            <a:off x="2256060" y="2249488"/>
            <a:ext cx="7676705" cy="3541712"/>
          </a:xfrm>
        </p:spPr>
      </p:pic>
    </p:spTree>
    <p:extLst>
      <p:ext uri="{BB962C8B-B14F-4D97-AF65-F5344CB8AC3E}">
        <p14:creationId xmlns:p14="http://schemas.microsoft.com/office/powerpoint/2010/main" val="549182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3F35B9-AAEA-9889-9D15-34C2192B25CE}"/>
              </a:ext>
            </a:extLst>
          </p:cNvPr>
          <p:cNvSpPr>
            <a:spLocks noGrp="1"/>
          </p:cNvSpPr>
          <p:nvPr>
            <p:ph type="title"/>
          </p:nvPr>
        </p:nvSpPr>
        <p:spPr>
          <a:xfrm>
            <a:off x="1141413" y="618518"/>
            <a:ext cx="10611316" cy="4616870"/>
          </a:xfrm>
        </p:spPr>
        <p:txBody>
          <a:bodyPr/>
          <a:lstStyle/>
          <a:p>
            <a:r>
              <a:rPr lang="pt-PT" dirty="0"/>
              <a:t>PREDICTIVE ANALYSIS (CLASSIFICATIONN)</a:t>
            </a:r>
          </a:p>
        </p:txBody>
      </p:sp>
      <p:sp>
        <p:nvSpPr>
          <p:cNvPr id="3" name="Marcador de Posição de Conteúdo 2">
            <a:extLst>
              <a:ext uri="{FF2B5EF4-FFF2-40B4-BE49-F238E27FC236}">
                <a16:creationId xmlns:a16="http://schemas.microsoft.com/office/drawing/2014/main" id="{E5FD8B0B-C933-FF6E-8594-D4F0B1E2C671}"/>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2840699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2858A-CDAC-D68F-9208-82541712B736}"/>
              </a:ext>
            </a:extLst>
          </p:cNvPr>
          <p:cNvSpPr>
            <a:spLocks noGrp="1"/>
          </p:cNvSpPr>
          <p:nvPr>
            <p:ph type="title"/>
          </p:nvPr>
        </p:nvSpPr>
        <p:spPr/>
        <p:txBody>
          <a:bodyPr/>
          <a:lstStyle/>
          <a:p>
            <a:r>
              <a:rPr lang="pt-PT" dirty="0" err="1"/>
              <a:t>Classification</a:t>
            </a:r>
            <a:r>
              <a:rPr lang="pt-PT" dirty="0"/>
              <a:t> </a:t>
            </a:r>
            <a:r>
              <a:rPr lang="pt-PT" dirty="0" err="1"/>
              <a:t>Accuracy</a:t>
            </a:r>
            <a:endParaRPr lang="pt-PT" dirty="0"/>
          </a:p>
        </p:txBody>
      </p:sp>
      <p:sp>
        <p:nvSpPr>
          <p:cNvPr id="3" name="Marcador de Posição de Conteúdo 2">
            <a:extLst>
              <a:ext uri="{FF2B5EF4-FFF2-40B4-BE49-F238E27FC236}">
                <a16:creationId xmlns:a16="http://schemas.microsoft.com/office/drawing/2014/main" id="{3605B551-F863-47B4-D31B-7A712E035846}"/>
              </a:ext>
            </a:extLst>
          </p:cNvPr>
          <p:cNvSpPr>
            <a:spLocks noGrp="1"/>
          </p:cNvSpPr>
          <p:nvPr>
            <p:ph idx="1"/>
          </p:nvPr>
        </p:nvSpPr>
        <p:spPr/>
        <p:txBody>
          <a:bodyPr/>
          <a:lstStyle/>
          <a:p>
            <a:pPr marL="0" indent="0">
              <a:buNone/>
            </a:pPr>
            <a:r>
              <a:rPr lang="en-US" dirty="0"/>
              <a:t>As we can see, by using the code as below: we could identify that the best algorithm to be the Tree Algorithm which have the highest classification accuracy.</a:t>
            </a:r>
            <a:endParaRPr lang="pt-PT" dirty="0"/>
          </a:p>
        </p:txBody>
      </p:sp>
      <p:pic>
        <p:nvPicPr>
          <p:cNvPr id="7" name="Imagem 6">
            <a:extLst>
              <a:ext uri="{FF2B5EF4-FFF2-40B4-BE49-F238E27FC236}">
                <a16:creationId xmlns:a16="http://schemas.microsoft.com/office/drawing/2014/main" id="{B99CD1BB-934E-E81C-51A5-CA64D091FEDF}"/>
              </a:ext>
            </a:extLst>
          </p:cNvPr>
          <p:cNvPicPr>
            <a:picLocks noChangeAspect="1"/>
          </p:cNvPicPr>
          <p:nvPr/>
        </p:nvPicPr>
        <p:blipFill>
          <a:blip r:embed="rId2"/>
          <a:stretch>
            <a:fillRect/>
          </a:stretch>
        </p:blipFill>
        <p:spPr>
          <a:xfrm>
            <a:off x="1963270" y="3629808"/>
            <a:ext cx="8435788" cy="2249543"/>
          </a:xfrm>
          <a:prstGeom prst="rect">
            <a:avLst/>
          </a:prstGeom>
        </p:spPr>
      </p:pic>
    </p:spTree>
    <p:extLst>
      <p:ext uri="{BB962C8B-B14F-4D97-AF65-F5344CB8AC3E}">
        <p14:creationId xmlns:p14="http://schemas.microsoft.com/office/powerpoint/2010/main" val="2523554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566F7-89B4-F62F-A1F3-BEEF8678579F}"/>
              </a:ext>
            </a:extLst>
          </p:cNvPr>
          <p:cNvSpPr>
            <a:spLocks noGrp="1"/>
          </p:cNvSpPr>
          <p:nvPr>
            <p:ph type="title"/>
          </p:nvPr>
        </p:nvSpPr>
        <p:spPr/>
        <p:txBody>
          <a:bodyPr/>
          <a:lstStyle/>
          <a:p>
            <a:r>
              <a:rPr lang="pt-PT" dirty="0" err="1"/>
              <a:t>Confusion</a:t>
            </a:r>
            <a:r>
              <a:rPr lang="pt-PT" dirty="0"/>
              <a:t> </a:t>
            </a:r>
            <a:r>
              <a:rPr lang="pt-PT" dirty="0" err="1"/>
              <a:t>Matrix</a:t>
            </a:r>
            <a:endParaRPr lang="pt-PT" dirty="0"/>
          </a:p>
        </p:txBody>
      </p:sp>
      <p:sp>
        <p:nvSpPr>
          <p:cNvPr id="3" name="Marcador de Posição de Conteúdo 2">
            <a:extLst>
              <a:ext uri="{FF2B5EF4-FFF2-40B4-BE49-F238E27FC236}">
                <a16:creationId xmlns:a16="http://schemas.microsoft.com/office/drawing/2014/main" id="{A5ECE357-97FB-9B4C-0614-ADFE3D6B470F}"/>
              </a:ext>
            </a:extLst>
          </p:cNvPr>
          <p:cNvSpPr>
            <a:spLocks noGrp="1"/>
          </p:cNvSpPr>
          <p:nvPr>
            <p:ph idx="1"/>
          </p:nvPr>
        </p:nvSpPr>
        <p:spPr/>
        <p:txBody>
          <a:bodyPr/>
          <a:lstStyle/>
          <a:p>
            <a:pPr marL="0" indent="0">
              <a:buNone/>
            </a:pPr>
            <a:r>
              <a:rPr lang="en-US" dirty="0"/>
              <a:t>The confusion matrix for the decision tree classifier shows that the classifier can</a:t>
            </a:r>
          </a:p>
          <a:p>
            <a:pPr marL="0" indent="0">
              <a:buNone/>
            </a:pPr>
            <a:r>
              <a:rPr lang="en-US" dirty="0"/>
              <a:t>distinguish between the different classes. The major problem is the false positives i.e., unsuccessful landing marked as successful landing by the classifier.</a:t>
            </a:r>
            <a:endParaRPr lang="pt-PT" dirty="0"/>
          </a:p>
        </p:txBody>
      </p:sp>
      <p:pic>
        <p:nvPicPr>
          <p:cNvPr id="5" name="Imagem 4">
            <a:extLst>
              <a:ext uri="{FF2B5EF4-FFF2-40B4-BE49-F238E27FC236}">
                <a16:creationId xmlns:a16="http://schemas.microsoft.com/office/drawing/2014/main" id="{4950E390-A598-995E-C006-FC837FAEA9A4}"/>
              </a:ext>
            </a:extLst>
          </p:cNvPr>
          <p:cNvPicPr>
            <a:picLocks noChangeAspect="1"/>
          </p:cNvPicPr>
          <p:nvPr/>
        </p:nvPicPr>
        <p:blipFill>
          <a:blip r:embed="rId2"/>
          <a:stretch>
            <a:fillRect/>
          </a:stretch>
        </p:blipFill>
        <p:spPr>
          <a:xfrm>
            <a:off x="2223247" y="3934756"/>
            <a:ext cx="7189898" cy="2694649"/>
          </a:xfrm>
          <a:prstGeom prst="rect">
            <a:avLst/>
          </a:prstGeom>
        </p:spPr>
      </p:pic>
    </p:spTree>
    <p:extLst>
      <p:ext uri="{BB962C8B-B14F-4D97-AF65-F5344CB8AC3E}">
        <p14:creationId xmlns:p14="http://schemas.microsoft.com/office/powerpoint/2010/main" val="1944257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E2E72-D694-20B8-FEB0-1A19F6C5ADC8}"/>
              </a:ext>
            </a:extLst>
          </p:cNvPr>
          <p:cNvSpPr>
            <a:spLocks noGrp="1"/>
          </p:cNvSpPr>
          <p:nvPr>
            <p:ph type="title"/>
          </p:nvPr>
        </p:nvSpPr>
        <p:spPr/>
        <p:txBody>
          <a:bodyPr/>
          <a:lstStyle/>
          <a:p>
            <a:r>
              <a:rPr lang="pt-PT" dirty="0" err="1"/>
              <a:t>Conclusion</a:t>
            </a:r>
            <a:endParaRPr lang="pt-PT" dirty="0"/>
          </a:p>
        </p:txBody>
      </p:sp>
      <p:sp>
        <p:nvSpPr>
          <p:cNvPr id="3" name="Marcador de Posição de Conteúdo 2">
            <a:extLst>
              <a:ext uri="{FF2B5EF4-FFF2-40B4-BE49-F238E27FC236}">
                <a16:creationId xmlns:a16="http://schemas.microsoft.com/office/drawing/2014/main" id="{63E01B0C-6143-D1CA-C0A5-F561D8012019}"/>
              </a:ext>
            </a:extLst>
          </p:cNvPr>
          <p:cNvSpPr>
            <a:spLocks noGrp="1"/>
          </p:cNvSpPr>
          <p:nvPr>
            <p:ph idx="1"/>
          </p:nvPr>
        </p:nvSpPr>
        <p:spPr/>
        <p:txBody>
          <a:bodyPr>
            <a:normAutofit fontScale="85000" lnSpcReduction="10000"/>
          </a:bodyPr>
          <a:lstStyle/>
          <a:p>
            <a:pPr marL="0" indent="0">
              <a:buNone/>
            </a:pPr>
            <a:r>
              <a:rPr lang="en-US" dirty="0"/>
              <a:t>We can conclude that:</a:t>
            </a:r>
          </a:p>
          <a:p>
            <a:pPr marL="0" indent="0">
              <a:buNone/>
            </a:pPr>
            <a:r>
              <a:rPr lang="en-US" dirty="0"/>
              <a:t>• The Tree Classifier Algorithm is the best Machine Learning approach for this dataset.</a:t>
            </a:r>
          </a:p>
          <a:p>
            <a:pPr marL="0" indent="0">
              <a:buNone/>
            </a:pPr>
            <a:r>
              <a:rPr lang="en-US" dirty="0"/>
              <a:t>• The low weighted payloads (which define as 4000kg and below) performed better than the heavy weighted payloads.</a:t>
            </a:r>
          </a:p>
          <a:p>
            <a:pPr marL="0" indent="0">
              <a:buNone/>
            </a:pPr>
            <a:r>
              <a:rPr lang="en-US" dirty="0"/>
              <a:t>• Starting from the year 2013, the success rate for SpaceX launches is increased, directly proportional time in years to 2020, which it will eventually perfect the launches in the future.</a:t>
            </a:r>
          </a:p>
          <a:p>
            <a:pPr marL="0" indent="0">
              <a:buNone/>
            </a:pPr>
            <a:r>
              <a:rPr lang="en-US" dirty="0"/>
              <a:t>• KSC LC-39A have the most successful launches of any sites; 76.9%</a:t>
            </a:r>
          </a:p>
          <a:p>
            <a:pPr marL="0" indent="0">
              <a:buNone/>
            </a:pPr>
            <a:r>
              <a:rPr lang="en-US" dirty="0"/>
              <a:t>• SSO orbit have the most success rate; 100% and more than 1 occurrence.</a:t>
            </a:r>
            <a:endParaRPr lang="pt-PT" dirty="0"/>
          </a:p>
        </p:txBody>
      </p:sp>
    </p:spTree>
    <p:extLst>
      <p:ext uri="{BB962C8B-B14F-4D97-AF65-F5344CB8AC3E}">
        <p14:creationId xmlns:p14="http://schemas.microsoft.com/office/powerpoint/2010/main" val="1875070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608E2-7B79-E2EF-A015-B1B43EBA7C1F}"/>
              </a:ext>
            </a:extLst>
          </p:cNvPr>
          <p:cNvSpPr>
            <a:spLocks noGrp="1"/>
          </p:cNvSpPr>
          <p:nvPr>
            <p:ph type="title"/>
          </p:nvPr>
        </p:nvSpPr>
        <p:spPr>
          <a:xfrm>
            <a:off x="1141413" y="618518"/>
            <a:ext cx="9905998" cy="860658"/>
          </a:xfrm>
        </p:spPr>
        <p:txBody>
          <a:bodyPr/>
          <a:lstStyle/>
          <a:p>
            <a:r>
              <a:rPr lang="pt-PT" dirty="0" err="1"/>
              <a:t>Introduction</a:t>
            </a:r>
            <a:endParaRPr lang="pt-PT" dirty="0"/>
          </a:p>
        </p:txBody>
      </p:sp>
      <p:sp>
        <p:nvSpPr>
          <p:cNvPr id="3" name="Marcador de Posição de Conteúdo 2">
            <a:extLst>
              <a:ext uri="{FF2B5EF4-FFF2-40B4-BE49-F238E27FC236}">
                <a16:creationId xmlns:a16="http://schemas.microsoft.com/office/drawing/2014/main" id="{FC23D57A-805D-B305-58E6-38D2464AAEAD}"/>
              </a:ext>
            </a:extLst>
          </p:cNvPr>
          <p:cNvSpPr>
            <a:spLocks noGrp="1"/>
          </p:cNvSpPr>
          <p:nvPr>
            <p:ph idx="1"/>
          </p:nvPr>
        </p:nvSpPr>
        <p:spPr>
          <a:xfrm>
            <a:off x="1141412" y="1568824"/>
            <a:ext cx="9905999" cy="4222377"/>
          </a:xfrm>
        </p:spPr>
        <p:txBody>
          <a:bodyPr>
            <a:noAutofit/>
          </a:bodyPr>
          <a:lstStyle/>
          <a:p>
            <a:pPr marL="0" indent="0">
              <a:buNone/>
            </a:pPr>
            <a:r>
              <a:rPr lang="en-US" sz="1800" dirty="0"/>
              <a:t>Project background and context</a:t>
            </a:r>
          </a:p>
          <a:p>
            <a:r>
              <a:rPr lang="en-US" sz="1800" dirty="0"/>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marL="0" indent="0">
              <a:buNone/>
            </a:pPr>
            <a:r>
              <a:rPr lang="en-US" sz="1800" dirty="0"/>
              <a:t>Questions to be answered</a:t>
            </a:r>
          </a:p>
          <a:p>
            <a:r>
              <a:rPr lang="en-US" sz="1800" dirty="0"/>
              <a:t>- How do variables such as payload mass, launch site, number of flights, and orbits affect the success of the first stage landing?</a:t>
            </a:r>
          </a:p>
          <a:p>
            <a:r>
              <a:rPr lang="en-US" sz="1800" dirty="0"/>
              <a:t>- Does the rate of successful landings increase over the years?</a:t>
            </a:r>
          </a:p>
          <a:p>
            <a:r>
              <a:rPr lang="en-US" sz="1800" dirty="0"/>
              <a:t>- What is the best algorithm that can be used for binary classification in this case?</a:t>
            </a:r>
            <a:endParaRPr lang="pt-PT" sz="1800" dirty="0"/>
          </a:p>
        </p:txBody>
      </p:sp>
    </p:spTree>
    <p:extLst>
      <p:ext uri="{BB962C8B-B14F-4D97-AF65-F5344CB8AC3E}">
        <p14:creationId xmlns:p14="http://schemas.microsoft.com/office/powerpoint/2010/main" val="404387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B9811-1B67-72D5-893F-FF47374DD4F8}"/>
              </a:ext>
            </a:extLst>
          </p:cNvPr>
          <p:cNvSpPr>
            <a:spLocks noGrp="1"/>
          </p:cNvSpPr>
          <p:nvPr>
            <p:ph type="title"/>
          </p:nvPr>
        </p:nvSpPr>
        <p:spPr>
          <a:xfrm>
            <a:off x="1141413" y="618518"/>
            <a:ext cx="9275575" cy="762047"/>
          </a:xfrm>
        </p:spPr>
        <p:txBody>
          <a:bodyPr/>
          <a:lstStyle/>
          <a:p>
            <a:r>
              <a:rPr lang="pt-PT" dirty="0"/>
              <a:t>Data </a:t>
            </a:r>
            <a:r>
              <a:rPr lang="pt-PT" dirty="0" err="1"/>
              <a:t>collection</a:t>
            </a:r>
            <a:endParaRPr lang="pt-PT" dirty="0"/>
          </a:p>
        </p:txBody>
      </p:sp>
      <p:sp>
        <p:nvSpPr>
          <p:cNvPr id="3" name="Marcador de Posição de Conteúdo 2">
            <a:extLst>
              <a:ext uri="{FF2B5EF4-FFF2-40B4-BE49-F238E27FC236}">
                <a16:creationId xmlns:a16="http://schemas.microsoft.com/office/drawing/2014/main" id="{B46D46C1-0B21-9C00-AFBA-594A5F61E6DD}"/>
              </a:ext>
            </a:extLst>
          </p:cNvPr>
          <p:cNvSpPr>
            <a:spLocks noGrp="1"/>
          </p:cNvSpPr>
          <p:nvPr>
            <p:ph idx="1"/>
          </p:nvPr>
        </p:nvSpPr>
        <p:spPr/>
        <p:txBody>
          <a:bodyPr>
            <a:normAutofit fontScale="62500" lnSpcReduction="20000"/>
          </a:bodyPr>
          <a:lstStyle/>
          <a:p>
            <a:pPr marL="0" indent="0">
              <a:buNone/>
            </a:pPr>
            <a:r>
              <a:rPr lang="en-US" dirty="0"/>
              <a:t>Data collection process involved a combination of API requests from SpaceX REST</a:t>
            </a:r>
          </a:p>
          <a:p>
            <a:pPr marL="0" indent="0">
              <a:buNone/>
            </a:pPr>
            <a:r>
              <a:rPr lang="en-US" dirty="0"/>
              <a:t>API and Web Scraping data from a table in SpaceX’s Wikipedia entry.</a:t>
            </a:r>
          </a:p>
          <a:p>
            <a:pPr marL="0" indent="0">
              <a:buNone/>
            </a:pPr>
            <a:r>
              <a:rPr lang="en-US" dirty="0"/>
              <a:t>We had to use both of these data collection methods in order to get complete</a:t>
            </a:r>
          </a:p>
          <a:p>
            <a:pPr marL="0" indent="0">
              <a:buNone/>
            </a:pPr>
            <a:r>
              <a:rPr lang="en-US" dirty="0"/>
              <a:t>information about the launches for a more detailed analysis.</a:t>
            </a:r>
          </a:p>
          <a:p>
            <a:pPr marL="0" indent="0">
              <a:buNone/>
            </a:pPr>
            <a:r>
              <a:rPr lang="en-US" dirty="0"/>
              <a:t>    Data Columns are obtained by using SpaceX REST API:</a:t>
            </a:r>
          </a:p>
          <a:p>
            <a:pPr marL="0" indent="0">
              <a:buNone/>
            </a:pPr>
            <a:r>
              <a:rPr lang="en-US" dirty="0"/>
              <a:t>	</a:t>
            </a:r>
            <a:r>
              <a:rPr lang="en-US" dirty="0" err="1"/>
              <a:t>FlightNumber</a:t>
            </a:r>
            <a:r>
              <a:rPr lang="en-US" dirty="0"/>
              <a:t>, Date, </a:t>
            </a:r>
            <a:r>
              <a:rPr lang="en-US" dirty="0" err="1"/>
              <a:t>BoosterVersion</a:t>
            </a:r>
            <a:r>
              <a:rPr lang="en-US" dirty="0"/>
              <a:t>, </a:t>
            </a:r>
            <a:r>
              <a:rPr lang="en-US" dirty="0" err="1"/>
              <a:t>PayloadMass</a:t>
            </a:r>
            <a:r>
              <a:rPr lang="en-US" dirty="0"/>
              <a:t>, Orbit, </a:t>
            </a:r>
            <a:r>
              <a:rPr lang="en-US" dirty="0" err="1"/>
              <a:t>LaunchSite</a:t>
            </a:r>
            <a:r>
              <a:rPr lang="en-US" dirty="0"/>
              <a:t>, Outcome, Flights, </a:t>
            </a:r>
            <a:r>
              <a:rPr lang="en-US" dirty="0" err="1"/>
              <a:t>GridFins</a:t>
            </a:r>
            <a:r>
              <a:rPr lang="en-US" dirty="0"/>
              <a:t>, Reused, Legs, 	</a:t>
            </a:r>
            <a:r>
              <a:rPr lang="en-US" dirty="0" err="1"/>
              <a:t>LandingPad</a:t>
            </a:r>
            <a:r>
              <a:rPr lang="en-US" dirty="0"/>
              <a:t>, Block, </a:t>
            </a:r>
            <a:r>
              <a:rPr lang="en-US" dirty="0" err="1"/>
              <a:t>ReusedCount</a:t>
            </a:r>
            <a:r>
              <a:rPr lang="en-US" dirty="0"/>
              <a:t>, Serial, Longitude, Latitude</a:t>
            </a:r>
          </a:p>
          <a:p>
            <a:pPr marL="0" indent="0">
              <a:buNone/>
            </a:pPr>
            <a:r>
              <a:rPr lang="en-US" dirty="0"/>
              <a:t>    Data Columns are obtained by using Wikipedia Web Scraping:</a:t>
            </a:r>
          </a:p>
          <a:p>
            <a:pPr marL="0" indent="0">
              <a:buNone/>
            </a:pPr>
            <a:r>
              <a:rPr lang="en-US" dirty="0"/>
              <a:t>	Flight No., Launch site, Payload, </a:t>
            </a:r>
            <a:r>
              <a:rPr lang="en-US" dirty="0" err="1"/>
              <a:t>PayloadMass</a:t>
            </a:r>
            <a:r>
              <a:rPr lang="en-US" dirty="0"/>
              <a:t>, Orbit, Customer, Launch outcome, Version Booster, Booster landing, 	Date, Time</a:t>
            </a:r>
            <a:endParaRPr lang="pt-PT" dirty="0"/>
          </a:p>
        </p:txBody>
      </p:sp>
    </p:spTree>
    <p:extLst>
      <p:ext uri="{BB962C8B-B14F-4D97-AF65-F5344CB8AC3E}">
        <p14:creationId xmlns:p14="http://schemas.microsoft.com/office/powerpoint/2010/main" val="112029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EAAAA-1D8C-33A2-90A8-57174BE7E431}"/>
              </a:ext>
            </a:extLst>
          </p:cNvPr>
          <p:cNvSpPr>
            <a:spLocks noGrp="1"/>
          </p:cNvSpPr>
          <p:nvPr>
            <p:ph type="title"/>
          </p:nvPr>
        </p:nvSpPr>
        <p:spPr>
          <a:xfrm>
            <a:off x="1141413" y="618518"/>
            <a:ext cx="9105246" cy="672400"/>
          </a:xfrm>
        </p:spPr>
        <p:txBody>
          <a:bodyPr/>
          <a:lstStyle/>
          <a:p>
            <a:r>
              <a:rPr lang="pt-PT" dirty="0"/>
              <a:t>Data </a:t>
            </a:r>
            <a:r>
              <a:rPr lang="pt-PT" dirty="0" err="1"/>
              <a:t>Collection</a:t>
            </a:r>
            <a:r>
              <a:rPr lang="pt-PT" dirty="0"/>
              <a:t> – </a:t>
            </a:r>
            <a:r>
              <a:rPr lang="pt-PT" dirty="0" err="1"/>
              <a:t>SpaceX</a:t>
            </a:r>
            <a:r>
              <a:rPr lang="pt-PT" dirty="0"/>
              <a:t> API</a:t>
            </a:r>
          </a:p>
        </p:txBody>
      </p:sp>
      <p:pic>
        <p:nvPicPr>
          <p:cNvPr id="7" name="Marcador de Posição de Conteúdo 6">
            <a:extLst>
              <a:ext uri="{FF2B5EF4-FFF2-40B4-BE49-F238E27FC236}">
                <a16:creationId xmlns:a16="http://schemas.microsoft.com/office/drawing/2014/main" id="{ECB8DAA3-4FBA-2E6D-A3A1-1A0D208D51BD}"/>
              </a:ext>
            </a:extLst>
          </p:cNvPr>
          <p:cNvPicPr>
            <a:picLocks noGrp="1" noChangeAspect="1"/>
          </p:cNvPicPr>
          <p:nvPr>
            <p:ph idx="1"/>
          </p:nvPr>
        </p:nvPicPr>
        <p:blipFill>
          <a:blip r:embed="rId2"/>
          <a:stretch>
            <a:fillRect/>
          </a:stretch>
        </p:blipFill>
        <p:spPr>
          <a:xfrm>
            <a:off x="2317022" y="1518030"/>
            <a:ext cx="2475002" cy="2179077"/>
          </a:xfrm>
        </p:spPr>
      </p:pic>
      <p:pic>
        <p:nvPicPr>
          <p:cNvPr id="9" name="Imagem 8">
            <a:extLst>
              <a:ext uri="{FF2B5EF4-FFF2-40B4-BE49-F238E27FC236}">
                <a16:creationId xmlns:a16="http://schemas.microsoft.com/office/drawing/2014/main" id="{7006793E-8A02-17EA-520C-F746E494A35F}"/>
              </a:ext>
            </a:extLst>
          </p:cNvPr>
          <p:cNvPicPr>
            <a:picLocks noChangeAspect="1"/>
          </p:cNvPicPr>
          <p:nvPr/>
        </p:nvPicPr>
        <p:blipFill>
          <a:blip r:embed="rId3"/>
          <a:stretch>
            <a:fillRect/>
          </a:stretch>
        </p:blipFill>
        <p:spPr>
          <a:xfrm>
            <a:off x="5925230" y="1518030"/>
            <a:ext cx="5206675" cy="4604864"/>
          </a:xfrm>
          <a:prstGeom prst="rect">
            <a:avLst/>
          </a:prstGeom>
        </p:spPr>
      </p:pic>
      <p:sp>
        <p:nvSpPr>
          <p:cNvPr id="10" name="Retângulo 9">
            <a:extLst>
              <a:ext uri="{FF2B5EF4-FFF2-40B4-BE49-F238E27FC236}">
                <a16:creationId xmlns:a16="http://schemas.microsoft.com/office/drawing/2014/main" id="{EE0DA340-61FC-2CC2-8F4E-BB352C821B25}"/>
              </a:ext>
            </a:extLst>
          </p:cNvPr>
          <p:cNvSpPr/>
          <p:nvPr/>
        </p:nvSpPr>
        <p:spPr>
          <a:xfrm>
            <a:off x="1936376" y="4258235"/>
            <a:ext cx="2698376"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4">
                  <a:extLst>
                    <a:ext uri="{A12FA001-AC4F-418D-AE19-62706E023703}">
                      <ahyp:hlinkClr xmlns:ahyp="http://schemas.microsoft.com/office/drawing/2018/hyperlinkcolor" val="tx"/>
                    </a:ext>
                  </a:extLst>
                </a:hlinkClick>
              </a:rPr>
              <a:t>https://github.com/zezinh0/Applied-Data-Science-Capstone/blob/main/jupyter-labs-spacex-data-collection-api.ipynb</a:t>
            </a:r>
            <a:endParaRPr lang="pt-PT" dirty="0">
              <a:solidFill>
                <a:srgbClr val="FF0000"/>
              </a:solidFill>
            </a:endParaRPr>
          </a:p>
        </p:txBody>
      </p:sp>
    </p:spTree>
    <p:extLst>
      <p:ext uri="{BB962C8B-B14F-4D97-AF65-F5344CB8AC3E}">
        <p14:creationId xmlns:p14="http://schemas.microsoft.com/office/powerpoint/2010/main" val="204386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849D03-08EC-7F0C-9937-B2010A80E555}"/>
              </a:ext>
            </a:extLst>
          </p:cNvPr>
          <p:cNvSpPr>
            <a:spLocks noGrp="1"/>
          </p:cNvSpPr>
          <p:nvPr>
            <p:ph type="title"/>
          </p:nvPr>
        </p:nvSpPr>
        <p:spPr>
          <a:xfrm>
            <a:off x="1141413" y="618518"/>
            <a:ext cx="8934916" cy="762047"/>
          </a:xfrm>
        </p:spPr>
        <p:txBody>
          <a:bodyPr/>
          <a:lstStyle/>
          <a:p>
            <a:r>
              <a:rPr lang="pt-PT" dirty="0"/>
              <a:t>Data </a:t>
            </a:r>
            <a:r>
              <a:rPr lang="pt-PT" dirty="0" err="1"/>
              <a:t>Collection</a:t>
            </a:r>
            <a:r>
              <a:rPr lang="pt-PT" dirty="0"/>
              <a:t> - </a:t>
            </a:r>
            <a:r>
              <a:rPr lang="pt-PT" dirty="0" err="1"/>
              <a:t>Scraping</a:t>
            </a:r>
            <a:endParaRPr lang="pt-PT" dirty="0"/>
          </a:p>
        </p:txBody>
      </p:sp>
      <p:pic>
        <p:nvPicPr>
          <p:cNvPr id="5" name="Marcador de Posição de Conteúdo 4">
            <a:extLst>
              <a:ext uri="{FF2B5EF4-FFF2-40B4-BE49-F238E27FC236}">
                <a16:creationId xmlns:a16="http://schemas.microsoft.com/office/drawing/2014/main" id="{DA9E8848-AD13-CDBE-8276-4FBDA668C6AC}"/>
              </a:ext>
            </a:extLst>
          </p:cNvPr>
          <p:cNvPicPr>
            <a:picLocks noGrp="1" noChangeAspect="1"/>
          </p:cNvPicPr>
          <p:nvPr>
            <p:ph idx="1"/>
          </p:nvPr>
        </p:nvPicPr>
        <p:blipFill>
          <a:blip r:embed="rId2"/>
          <a:stretch>
            <a:fillRect/>
          </a:stretch>
        </p:blipFill>
        <p:spPr>
          <a:xfrm>
            <a:off x="1515584" y="1630923"/>
            <a:ext cx="2546452" cy="2421124"/>
          </a:xfrm>
        </p:spPr>
      </p:pic>
      <p:pic>
        <p:nvPicPr>
          <p:cNvPr id="7" name="Imagem 6">
            <a:extLst>
              <a:ext uri="{FF2B5EF4-FFF2-40B4-BE49-F238E27FC236}">
                <a16:creationId xmlns:a16="http://schemas.microsoft.com/office/drawing/2014/main" id="{C5C55750-3000-B91A-4E05-B0A6126026B6}"/>
              </a:ext>
            </a:extLst>
          </p:cNvPr>
          <p:cNvPicPr>
            <a:picLocks noChangeAspect="1"/>
          </p:cNvPicPr>
          <p:nvPr/>
        </p:nvPicPr>
        <p:blipFill>
          <a:blip r:embed="rId3"/>
          <a:stretch>
            <a:fillRect/>
          </a:stretch>
        </p:blipFill>
        <p:spPr>
          <a:xfrm>
            <a:off x="5708786" y="1506071"/>
            <a:ext cx="5306375" cy="3668394"/>
          </a:xfrm>
          <a:prstGeom prst="rect">
            <a:avLst/>
          </a:prstGeom>
        </p:spPr>
      </p:pic>
      <p:sp>
        <p:nvSpPr>
          <p:cNvPr id="12" name="Retângulo 11">
            <a:extLst>
              <a:ext uri="{FF2B5EF4-FFF2-40B4-BE49-F238E27FC236}">
                <a16:creationId xmlns:a16="http://schemas.microsoft.com/office/drawing/2014/main" id="{101DFE2E-751F-55B9-8D08-4EA81D6375A4}"/>
              </a:ext>
            </a:extLst>
          </p:cNvPr>
          <p:cNvSpPr/>
          <p:nvPr/>
        </p:nvSpPr>
        <p:spPr>
          <a:xfrm>
            <a:off x="1586752" y="4670611"/>
            <a:ext cx="2698376"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4">
                  <a:extLst>
                    <a:ext uri="{A12FA001-AC4F-418D-AE19-62706E023703}">
                      <ahyp:hlinkClr xmlns:ahyp="http://schemas.microsoft.com/office/drawing/2018/hyperlinkcolor" val="tx"/>
                    </a:ext>
                  </a:extLst>
                </a:hlinkClick>
              </a:rPr>
              <a:t>https://github.com/zezinh0/Applied-Data-Science-Capstone/blob/main/jupyter-labs-spacex-data-collection-api.ipynb</a:t>
            </a:r>
            <a:endParaRPr lang="pt-PT" dirty="0">
              <a:solidFill>
                <a:srgbClr val="FF0000"/>
              </a:solidFill>
            </a:endParaRPr>
          </a:p>
        </p:txBody>
      </p:sp>
    </p:spTree>
    <p:extLst>
      <p:ext uri="{BB962C8B-B14F-4D97-AF65-F5344CB8AC3E}">
        <p14:creationId xmlns:p14="http://schemas.microsoft.com/office/powerpoint/2010/main" val="4207178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E6741-8FE4-0B67-FEC4-C5C70B38F8E0}"/>
              </a:ext>
            </a:extLst>
          </p:cNvPr>
          <p:cNvSpPr>
            <a:spLocks noGrp="1"/>
          </p:cNvSpPr>
          <p:nvPr>
            <p:ph type="title"/>
          </p:nvPr>
        </p:nvSpPr>
        <p:spPr>
          <a:xfrm>
            <a:off x="1141413" y="618518"/>
            <a:ext cx="8988705" cy="806870"/>
          </a:xfrm>
        </p:spPr>
        <p:txBody>
          <a:bodyPr/>
          <a:lstStyle/>
          <a:p>
            <a:r>
              <a:rPr lang="pt-PT"/>
              <a:t>Data Wrangling</a:t>
            </a:r>
            <a:endParaRPr lang="pt-PT" dirty="0"/>
          </a:p>
        </p:txBody>
      </p:sp>
      <p:sp>
        <p:nvSpPr>
          <p:cNvPr id="3" name="Marcador de Posição de Conteúdo 2">
            <a:extLst>
              <a:ext uri="{FF2B5EF4-FFF2-40B4-BE49-F238E27FC236}">
                <a16:creationId xmlns:a16="http://schemas.microsoft.com/office/drawing/2014/main" id="{E84667D0-6485-78AF-C556-3530C856AF11}"/>
              </a:ext>
            </a:extLst>
          </p:cNvPr>
          <p:cNvSpPr>
            <a:spLocks noGrp="1"/>
          </p:cNvSpPr>
          <p:nvPr>
            <p:ph idx="1"/>
          </p:nvPr>
        </p:nvSpPr>
        <p:spPr>
          <a:xfrm>
            <a:off x="899365" y="1523345"/>
            <a:ext cx="9905999" cy="3541714"/>
          </a:xfrm>
        </p:spPr>
        <p:txBody>
          <a:bodyPr>
            <a:normAutofit/>
          </a:bodyPr>
          <a:lstStyle/>
          <a:p>
            <a:pPr marL="0" indent="0">
              <a:buNone/>
            </a:pPr>
            <a:r>
              <a:rPr lang="en-US" dirty="0"/>
              <a:t>Data Wrangling is the process of cleaning and unifying messy and complex data sets for easy access and Exploratory Data Analysis (EDA).</a:t>
            </a:r>
          </a:p>
          <a:p>
            <a:pPr marL="0" indent="0">
              <a:buNone/>
            </a:pPr>
            <a:r>
              <a:rPr lang="en-US" dirty="0"/>
              <a:t>We will first calculate the number of launches on each site, then calculate the number and occurrence of mission outcome per orbit type.</a:t>
            </a:r>
          </a:p>
          <a:p>
            <a:pPr marL="0" indent="0">
              <a:buNone/>
            </a:pPr>
            <a:r>
              <a:rPr lang="en-US" dirty="0"/>
              <a:t>We then create a landing outcome label from the outcome column. This will make it easier for further analysis, visualization, and ML. Lastly, we will export</a:t>
            </a:r>
          </a:p>
          <a:p>
            <a:pPr marL="0" indent="0">
              <a:buNone/>
            </a:pPr>
            <a:r>
              <a:rPr lang="en-US" dirty="0"/>
              <a:t>the result to a CSV.</a:t>
            </a:r>
            <a:endParaRPr lang="pt-PT" dirty="0"/>
          </a:p>
        </p:txBody>
      </p:sp>
      <p:sp>
        <p:nvSpPr>
          <p:cNvPr id="4" name="Retângulo 3">
            <a:extLst>
              <a:ext uri="{FF2B5EF4-FFF2-40B4-BE49-F238E27FC236}">
                <a16:creationId xmlns:a16="http://schemas.microsoft.com/office/drawing/2014/main" id="{DBB1CB3D-505A-0680-8F49-DEC9ABB7B94C}"/>
              </a:ext>
            </a:extLst>
          </p:cNvPr>
          <p:cNvSpPr/>
          <p:nvPr/>
        </p:nvSpPr>
        <p:spPr>
          <a:xfrm>
            <a:off x="4410635" y="5163016"/>
            <a:ext cx="2698376"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dirty="0">
                <a:solidFill>
                  <a:srgbClr val="FF0000"/>
                </a:solidFill>
                <a:hlinkClick r:id="rId2">
                  <a:extLst>
                    <a:ext uri="{A12FA001-AC4F-418D-AE19-62706E023703}">
                      <ahyp:hlinkClr xmlns:ahyp="http://schemas.microsoft.com/office/drawing/2018/hyperlinkcolor" val="tx"/>
                    </a:ext>
                  </a:extLst>
                </a:hlinkClick>
              </a:rPr>
              <a:t>https://github.com/zezinh0/Applied-Data-Science-Capstone/blob/main/labs-jupyter-spacex-Data%20wrangling.ipynb</a:t>
            </a:r>
            <a:endParaRPr lang="pt-PT" dirty="0">
              <a:solidFill>
                <a:srgbClr val="FF0000"/>
              </a:solidFill>
            </a:endParaRPr>
          </a:p>
        </p:txBody>
      </p:sp>
    </p:spTree>
    <p:extLst>
      <p:ext uri="{BB962C8B-B14F-4D97-AF65-F5344CB8AC3E}">
        <p14:creationId xmlns:p14="http://schemas.microsoft.com/office/powerpoint/2010/main" val="97717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2AC02-00FF-230B-C4DA-2C0E4B74EF64}"/>
              </a:ext>
            </a:extLst>
          </p:cNvPr>
          <p:cNvSpPr>
            <a:spLocks noGrp="1"/>
          </p:cNvSpPr>
          <p:nvPr>
            <p:ph type="title"/>
          </p:nvPr>
        </p:nvSpPr>
        <p:spPr>
          <a:xfrm>
            <a:off x="1141413" y="618518"/>
            <a:ext cx="9060422" cy="842729"/>
          </a:xfrm>
        </p:spPr>
        <p:txBody>
          <a:bodyPr/>
          <a:lstStyle/>
          <a:p>
            <a:r>
              <a:rPr lang="pt-PT" dirty="0"/>
              <a:t>EDA </a:t>
            </a:r>
            <a:r>
              <a:rPr lang="pt-PT" dirty="0" err="1"/>
              <a:t>with</a:t>
            </a:r>
            <a:r>
              <a:rPr lang="pt-PT" dirty="0"/>
              <a:t> Data </a:t>
            </a:r>
            <a:r>
              <a:rPr lang="pt-PT" dirty="0" err="1"/>
              <a:t>Visualization</a:t>
            </a:r>
            <a:endParaRPr lang="pt-PT" dirty="0"/>
          </a:p>
        </p:txBody>
      </p:sp>
      <p:sp>
        <p:nvSpPr>
          <p:cNvPr id="3" name="Marcador de Posição de Conteúdo 2">
            <a:extLst>
              <a:ext uri="{FF2B5EF4-FFF2-40B4-BE49-F238E27FC236}">
                <a16:creationId xmlns:a16="http://schemas.microsoft.com/office/drawing/2014/main" id="{FAADC5D5-2766-B51C-37F5-41F6B244E516}"/>
              </a:ext>
            </a:extLst>
          </p:cNvPr>
          <p:cNvSpPr>
            <a:spLocks noGrp="1"/>
          </p:cNvSpPr>
          <p:nvPr>
            <p:ph idx="1"/>
          </p:nvPr>
        </p:nvSpPr>
        <p:spPr>
          <a:xfrm>
            <a:off x="5244353" y="1658143"/>
            <a:ext cx="6349905" cy="3541714"/>
          </a:xfrm>
        </p:spPr>
        <p:txBody>
          <a:bodyPr>
            <a:normAutofit fontScale="70000" lnSpcReduction="20000"/>
          </a:bodyPr>
          <a:lstStyle/>
          <a:p>
            <a:pPr marL="0" indent="0">
              <a:buNone/>
            </a:pPr>
            <a:r>
              <a:rPr lang="en-US" dirty="0"/>
              <a:t>We first started by using scatter graph to find the relationship between the attributes such as between:</a:t>
            </a:r>
          </a:p>
          <a:p>
            <a:pPr marL="0" indent="0">
              <a:buNone/>
            </a:pPr>
            <a:r>
              <a:rPr lang="en-US" dirty="0"/>
              <a:t>• Payload and Flight Number.</a:t>
            </a:r>
          </a:p>
          <a:p>
            <a:pPr marL="0" indent="0">
              <a:buNone/>
            </a:pPr>
            <a:r>
              <a:rPr lang="en-US" dirty="0"/>
              <a:t>• Flight Number and Launch Site.</a:t>
            </a:r>
          </a:p>
          <a:p>
            <a:pPr marL="0" indent="0">
              <a:buNone/>
            </a:pPr>
            <a:r>
              <a:rPr lang="en-US" dirty="0"/>
              <a:t>• Payload and Launch Site.</a:t>
            </a:r>
          </a:p>
          <a:p>
            <a:pPr marL="0" indent="0">
              <a:buNone/>
            </a:pPr>
            <a:r>
              <a:rPr lang="en-US" dirty="0"/>
              <a:t>• Flight Number and Orbit Type.</a:t>
            </a:r>
          </a:p>
          <a:p>
            <a:pPr marL="0" indent="0">
              <a:buNone/>
            </a:pPr>
            <a:r>
              <a:rPr lang="en-US" dirty="0"/>
              <a:t>• Payload and Orbit Type.</a:t>
            </a:r>
          </a:p>
          <a:p>
            <a:pPr marL="0" indent="0">
              <a:buNone/>
            </a:pPr>
            <a:r>
              <a:rPr lang="en-US" dirty="0"/>
              <a:t>Scatter plots show dependency of attributes on each other. Once a pattern is determined from the graphs. It’s very easy to see which factors affecting the most to the success of the landing outcomes.</a:t>
            </a:r>
            <a:endParaRPr lang="pt-PT" dirty="0"/>
          </a:p>
        </p:txBody>
      </p:sp>
      <p:pic>
        <p:nvPicPr>
          <p:cNvPr id="5" name="Imagem 4">
            <a:extLst>
              <a:ext uri="{FF2B5EF4-FFF2-40B4-BE49-F238E27FC236}">
                <a16:creationId xmlns:a16="http://schemas.microsoft.com/office/drawing/2014/main" id="{AE51AC53-AFF4-D4F6-2FDA-77218DE9CC19}"/>
              </a:ext>
            </a:extLst>
          </p:cNvPr>
          <p:cNvPicPr>
            <a:picLocks noChangeAspect="1"/>
          </p:cNvPicPr>
          <p:nvPr/>
        </p:nvPicPr>
        <p:blipFill>
          <a:blip r:embed="rId2"/>
          <a:stretch>
            <a:fillRect/>
          </a:stretch>
        </p:blipFill>
        <p:spPr>
          <a:xfrm>
            <a:off x="858342" y="1658143"/>
            <a:ext cx="3896683" cy="3847624"/>
          </a:xfrm>
          <a:prstGeom prst="rect">
            <a:avLst/>
          </a:prstGeom>
        </p:spPr>
      </p:pic>
    </p:spTree>
    <p:extLst>
      <p:ext uri="{BB962C8B-B14F-4D97-AF65-F5344CB8AC3E}">
        <p14:creationId xmlns:p14="http://schemas.microsoft.com/office/powerpoint/2010/main" val="1772619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76</TotalTime>
  <Words>2053</Words>
  <Application>Microsoft Office PowerPoint</Application>
  <PresentationFormat>Ecrã Panorâmico</PresentationFormat>
  <Paragraphs>220</Paragraphs>
  <Slides>39</Slides>
  <Notes>0</Notes>
  <HiddenSlides>0</HiddenSlides>
  <MMClips>0</MMClips>
  <ScaleCrop>false</ScaleCrop>
  <HeadingPairs>
    <vt:vector size="6" baseType="variant">
      <vt:variant>
        <vt:lpstr>Tipos de letra usados</vt:lpstr>
      </vt:variant>
      <vt:variant>
        <vt:i4>2</vt:i4>
      </vt:variant>
      <vt:variant>
        <vt:lpstr>Tema</vt:lpstr>
      </vt:variant>
      <vt:variant>
        <vt:i4>1</vt:i4>
      </vt:variant>
      <vt:variant>
        <vt:lpstr>Títulos dos diapositivos</vt:lpstr>
      </vt:variant>
      <vt:variant>
        <vt:i4>39</vt:i4>
      </vt:variant>
    </vt:vector>
  </HeadingPairs>
  <TitlesOfParts>
    <vt:vector size="42" baseType="lpstr">
      <vt:lpstr>Arial</vt:lpstr>
      <vt:lpstr>Tw Cen MT</vt:lpstr>
      <vt:lpstr>Circuito</vt:lpstr>
      <vt:lpstr>Data Science Capstone Project</vt:lpstr>
      <vt:lpstr>Outline</vt:lpstr>
      <vt:lpstr>Executive Summary</vt:lpstr>
      <vt:lpstr>Introduction</vt:lpstr>
      <vt:lpstr>Data collection</vt:lpstr>
      <vt:lpstr>Data Collection – SpaceX API</vt:lpstr>
      <vt:lpstr>Data Collection - Scraping</vt:lpstr>
      <vt:lpstr>Data Wrangling</vt:lpstr>
      <vt:lpstr>EDA with Data Visualization</vt:lpstr>
      <vt:lpstr>EDA with Data Visualization</vt:lpstr>
      <vt:lpstr>EDA with SQL</vt:lpstr>
      <vt:lpstr>Build an Interactive Map with Folium</vt:lpstr>
      <vt:lpstr>Predictive Analysis (Classification)</vt:lpstr>
      <vt:lpstr>Results</vt:lpstr>
      <vt:lpstr>INSIGHTS DRAW FROM EDA</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PROXIMITIES ANALYSIS</vt:lpstr>
      <vt:lpstr>Location of all the Launch Sites</vt:lpstr>
      <vt:lpstr>Markers showing launch sites with color labels</vt:lpstr>
      <vt:lpstr>Launch Sites Distance to Landmarks</vt:lpstr>
      <vt:lpstr>PREDICTIVE ANALYSIS (CLASSIFICATIONN)</vt:lpstr>
      <vt:lpstr>Classification Accuracy</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ze costa</dc:creator>
  <cp:lastModifiedBy>ze costa</cp:lastModifiedBy>
  <cp:revision>3</cp:revision>
  <dcterms:created xsi:type="dcterms:W3CDTF">2025-07-15T17:00:53Z</dcterms:created>
  <dcterms:modified xsi:type="dcterms:W3CDTF">2025-07-15T18:17:14Z</dcterms:modified>
</cp:coreProperties>
</file>